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slideLayouts/slideLayout14.xml" ContentType="application/vnd.openxmlformats-officedocument.presentationml.slideLayout+xml"/>
  <Override PartName="/ppt/theme/theme40.xml" ContentType="application/vnd.openxmlformats-officedocument.theme+xml"/>
  <Override PartName="/ppt/slideLayouts/slideLayout15.xml" ContentType="application/vnd.openxmlformats-officedocument.presentationml.slideLayout+xml"/>
  <Override PartName="/ppt/theme/theme41.xml" ContentType="application/vnd.openxmlformats-officedocument.theme+xml"/>
  <Override PartName="/ppt/slideLayouts/slideLayout16.xml" ContentType="application/vnd.openxmlformats-officedocument.presentationml.slideLayout+xml"/>
  <Override PartName="/ppt/theme/theme42.xml" ContentType="application/vnd.openxmlformats-officedocument.theme+xml"/>
  <Override PartName="/ppt/slideLayouts/slideLayout17.xml" ContentType="application/vnd.openxmlformats-officedocument.presentationml.slideLayout+xml"/>
  <Override PartName="/ppt/theme/theme43.xml" ContentType="application/vnd.openxmlformats-officedocument.theme+xml"/>
  <Override PartName="/ppt/slideLayouts/slideLayout18.xml" ContentType="application/vnd.openxmlformats-officedocument.presentationml.slideLayout+xml"/>
  <Override PartName="/ppt/theme/theme44.xml" ContentType="application/vnd.openxmlformats-officedocument.theme+xml"/>
  <Override PartName="/ppt/theme/theme45.xml" ContentType="application/vnd.openxmlformats-officedocument.theme+xml"/>
  <Override PartName="/ppt/slideLayouts/slideLayout19.xml" ContentType="application/vnd.openxmlformats-officedocument.presentationml.slideLayout+xml"/>
  <Override PartName="/ppt/theme/theme46.xml" ContentType="application/vnd.openxmlformats-officedocument.theme+xml"/>
  <Override PartName="/ppt/slideLayouts/slideLayout20.xml" ContentType="application/vnd.openxmlformats-officedocument.presentationml.slideLayout+xml"/>
  <Override PartName="/ppt/theme/theme47.xml" ContentType="application/vnd.openxmlformats-officedocument.theme+xml"/>
  <Override PartName="/ppt/slideLayouts/slideLayout21.xml" ContentType="application/vnd.openxmlformats-officedocument.presentationml.slideLayout+xml"/>
  <Override PartName="/ppt/theme/theme48.xml" ContentType="application/vnd.openxmlformats-officedocument.theme+xml"/>
  <Override PartName="/ppt/slideLayouts/slideLayout22.xml" ContentType="application/vnd.openxmlformats-officedocument.presentationml.slideLayout+xml"/>
  <Override PartName="/ppt/theme/theme49.xml" ContentType="application/vnd.openxmlformats-officedocument.theme+xml"/>
  <Override PartName="/ppt/slideLayouts/slideLayout23.xml" ContentType="application/vnd.openxmlformats-officedocument.presentationml.slideLayout+xml"/>
  <Override PartName="/ppt/theme/theme50.xml" ContentType="application/vnd.openxmlformats-officedocument.theme+xml"/>
  <Override PartName="/ppt/slideLayouts/slideLayout24.xml" ContentType="application/vnd.openxmlformats-officedocument.presentationml.slideLayout+xml"/>
  <Override PartName="/ppt/theme/theme51.xml" ContentType="application/vnd.openxmlformats-officedocument.theme+xml"/>
  <Override PartName="/ppt/slideLayouts/slideLayout25.xml" ContentType="application/vnd.openxmlformats-officedocument.presentationml.slideLayout+xml"/>
  <Override PartName="/ppt/theme/theme52.xml" ContentType="application/vnd.openxmlformats-officedocument.theme+xml"/>
  <Override PartName="/ppt/slideLayouts/slideLayout26.xml" ContentType="application/vnd.openxmlformats-officedocument.presentationml.slideLayout+xml"/>
  <Override PartName="/ppt/theme/theme53.xml" ContentType="application/vnd.openxmlformats-officedocument.theme+xml"/>
  <Override PartName="/ppt/slideLayouts/slideLayout27.xml" ContentType="application/vnd.openxmlformats-officedocument.presentationml.slideLayout+xml"/>
  <Override PartName="/ppt/theme/theme54.xml" ContentType="application/vnd.openxmlformats-officedocument.theme+xml"/>
  <Override PartName="/ppt/slideLayouts/slideLayout28.xml" ContentType="application/vnd.openxmlformats-officedocument.presentationml.slideLayout+xml"/>
  <Override PartName="/ppt/theme/theme55.xml" ContentType="application/vnd.openxmlformats-officedocument.theme+xml"/>
  <Override PartName="/ppt/slideLayouts/slideLayout29.xml" ContentType="application/vnd.openxmlformats-officedocument.presentationml.slideLayout+xml"/>
  <Override PartName="/ppt/theme/theme56.xml" ContentType="application/vnd.openxmlformats-officedocument.theme+xml"/>
  <Override PartName="/ppt/slideLayouts/slideLayout30.xml" ContentType="application/vnd.openxmlformats-officedocument.presentationml.slideLayout+xml"/>
  <Override PartName="/ppt/theme/theme57.xml" ContentType="application/vnd.openxmlformats-officedocument.theme+xml"/>
  <Override PartName="/ppt/theme/themeOverride1.xml" ContentType="application/vnd.openxmlformats-officedocument.themeOverride+xml"/>
  <Override PartName="/ppt/slideLayouts/slideLayout31.xml" ContentType="application/vnd.openxmlformats-officedocument.presentationml.slideLayout+xml"/>
  <Override PartName="/ppt/theme/theme58.xml" ContentType="application/vnd.openxmlformats-officedocument.theme+xml"/>
  <Override PartName="/ppt/slideLayouts/slideLayout32.xml" ContentType="application/vnd.openxmlformats-officedocument.presentationml.slideLayout+xml"/>
  <Override PartName="/ppt/theme/theme59.xml" ContentType="application/vnd.openxmlformats-officedocument.theme+xml"/>
  <Override PartName="/ppt/slideLayouts/slideLayout33.xml" ContentType="application/vnd.openxmlformats-officedocument.presentationml.slideLayout+xml"/>
  <Override PartName="/ppt/theme/theme60.xml" ContentType="application/vnd.openxmlformats-officedocument.theme+xml"/>
  <Override PartName="/ppt/slideLayouts/slideLayout34.xml" ContentType="application/vnd.openxmlformats-officedocument.presentationml.slideLayout+xml"/>
  <Override PartName="/ppt/theme/theme61.xml" ContentType="application/vnd.openxmlformats-officedocument.theme+xml"/>
  <Override PartName="/ppt/slideLayouts/slideLayout35.xml" ContentType="application/vnd.openxmlformats-officedocument.presentationml.slideLayout+xml"/>
  <Override PartName="/ppt/theme/theme62.xml" ContentType="application/vnd.openxmlformats-officedocument.theme+xml"/>
  <Override PartName="/ppt/slideLayouts/slideLayout36.xml" ContentType="application/vnd.openxmlformats-officedocument.presentationml.slideLayout+xml"/>
  <Override PartName="/ppt/theme/theme63.xml" ContentType="application/vnd.openxmlformats-officedocument.theme+xml"/>
  <Override PartName="/ppt/slideLayouts/slideLayout37.xml" ContentType="application/vnd.openxmlformats-officedocument.presentationml.slideLayout+xml"/>
  <Override PartName="/ppt/theme/theme64.xml" ContentType="application/vnd.openxmlformats-officedocument.theme+xml"/>
  <Override PartName="/ppt/slideLayouts/slideLayout38.xml" ContentType="application/vnd.openxmlformats-officedocument.presentationml.slideLayout+xml"/>
  <Override PartName="/ppt/theme/theme65.xml" ContentType="application/vnd.openxmlformats-officedocument.theme+xml"/>
  <Override PartName="/ppt/slideLayouts/slideLayout39.xml" ContentType="application/vnd.openxmlformats-officedocument.presentationml.slideLayout+xml"/>
  <Override PartName="/ppt/theme/theme66.xml" ContentType="application/vnd.openxmlformats-officedocument.theme+xml"/>
  <Override PartName="/ppt/slideLayouts/slideLayout40.xml" ContentType="application/vnd.openxmlformats-officedocument.presentationml.slideLayout+xml"/>
  <Override PartName="/ppt/theme/theme67.xml" ContentType="application/vnd.openxmlformats-officedocument.theme+xml"/>
  <Override PartName="/ppt/theme/themeOverride2.xml" ContentType="application/vnd.openxmlformats-officedocument.themeOverride+xml"/>
  <Override PartName="/ppt/slideLayouts/slideLayout41.xml" ContentType="application/vnd.openxmlformats-officedocument.presentationml.slideLayout+xml"/>
  <Override PartName="/ppt/theme/theme68.xml" ContentType="application/vnd.openxmlformats-officedocument.theme+xml"/>
  <Override PartName="/ppt/slideLayouts/slideLayout42.xml" ContentType="application/vnd.openxmlformats-officedocument.presentationml.slideLayout+xml"/>
  <Override PartName="/ppt/theme/theme69.xml" ContentType="application/vnd.openxmlformats-officedocument.theme+xml"/>
  <Override PartName="/ppt/slideLayouts/slideLayout43.xml" ContentType="application/vnd.openxmlformats-officedocument.presentationml.slideLayout+xml"/>
  <Override PartName="/ppt/theme/theme70.xml" ContentType="application/vnd.openxmlformats-officedocument.theme+xml"/>
  <Override PartName="/ppt/slideLayouts/slideLayout44.xml" ContentType="application/vnd.openxmlformats-officedocument.presentationml.slideLayout+xml"/>
  <Override PartName="/ppt/theme/theme71.xml" ContentType="application/vnd.openxmlformats-officedocument.theme+xml"/>
  <Override PartName="/ppt/slideLayouts/slideLayout45.xml" ContentType="application/vnd.openxmlformats-officedocument.presentationml.slideLayout+xml"/>
  <Override PartName="/ppt/theme/theme72.xml" ContentType="application/vnd.openxmlformats-officedocument.theme+xml"/>
  <Override PartName="/ppt/slideLayouts/slideLayout46.xml" ContentType="application/vnd.openxmlformats-officedocument.presentationml.slideLayout+xml"/>
  <Override PartName="/ppt/theme/theme73.xml" ContentType="application/vnd.openxmlformats-officedocument.theme+xml"/>
  <Override PartName="/ppt/slideLayouts/slideLayout47.xml" ContentType="application/vnd.openxmlformats-officedocument.presentationml.slideLayout+xml"/>
  <Override PartName="/ppt/theme/theme74.xml" ContentType="application/vnd.openxmlformats-officedocument.theme+xml"/>
  <Override PartName="/ppt/slideLayouts/slideLayout48.xml" ContentType="application/vnd.openxmlformats-officedocument.presentationml.slideLayout+xml"/>
  <Override PartName="/ppt/theme/theme75.xml" ContentType="application/vnd.openxmlformats-officedocument.theme+xml"/>
  <Override PartName="/ppt/slideLayouts/slideLayout49.xml" ContentType="application/vnd.openxmlformats-officedocument.presentationml.slideLayout+xml"/>
  <Override PartName="/ppt/theme/theme76.xml" ContentType="application/vnd.openxmlformats-officedocument.theme+xml"/>
  <Override PartName="/ppt/slideLayouts/slideLayout50.xml" ContentType="application/vnd.openxmlformats-officedocument.presentationml.slideLayout+xml"/>
  <Override PartName="/ppt/theme/theme77.xml" ContentType="application/vnd.openxmlformats-officedocument.theme+xml"/>
  <Override PartName="/ppt/slideLayouts/slideLayout51.xml" ContentType="application/vnd.openxmlformats-officedocument.presentationml.slideLayout+xml"/>
  <Override PartName="/ppt/theme/theme78.xml" ContentType="application/vnd.openxmlformats-officedocument.theme+xml"/>
  <Override PartName="/ppt/slideLayouts/slideLayout52.xml" ContentType="application/vnd.openxmlformats-officedocument.presentationml.slideLayout+xml"/>
  <Override PartName="/ppt/theme/theme79.xml" ContentType="application/vnd.openxmlformats-officedocument.theme+xml"/>
  <Override PartName="/ppt/slideLayouts/slideLayout53.xml" ContentType="application/vnd.openxmlformats-officedocument.presentationml.slideLayout+xml"/>
  <Override PartName="/ppt/theme/theme80.xml" ContentType="application/vnd.openxmlformats-officedocument.theme+xml"/>
  <Override PartName="/ppt/slideLayouts/slideLayout54.xml" ContentType="application/vnd.openxmlformats-officedocument.presentationml.slideLayout+xml"/>
  <Override PartName="/ppt/theme/theme81.xml" ContentType="application/vnd.openxmlformats-officedocument.theme+xml"/>
  <Override PartName="/ppt/theme/themeOverride3.xml" ContentType="application/vnd.openxmlformats-officedocument.themeOverride+xml"/>
  <Override PartName="/ppt/theme/theme8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  <p:sldMasterId id="2147484060" r:id="rId2"/>
    <p:sldMasterId id="2147484062" r:id="rId3"/>
    <p:sldMasterId id="2147483984" r:id="rId4"/>
    <p:sldMasterId id="2147483988" r:id="rId5"/>
    <p:sldMasterId id="2147483990" r:id="rId6"/>
    <p:sldMasterId id="2147483992" r:id="rId7"/>
    <p:sldMasterId id="2147483994" r:id="rId8"/>
    <p:sldMasterId id="2147483996" r:id="rId9"/>
    <p:sldMasterId id="2147483998" r:id="rId10"/>
    <p:sldMasterId id="2147484000" r:id="rId11"/>
    <p:sldMasterId id="2147484002" r:id="rId12"/>
    <p:sldMasterId id="2147484004" r:id="rId13"/>
    <p:sldMasterId id="2147484006" r:id="rId14"/>
    <p:sldMasterId id="2147484008" r:id="rId15"/>
    <p:sldMasterId id="2147484010" r:id="rId16"/>
    <p:sldMasterId id="2147484012" r:id="rId17"/>
    <p:sldMasterId id="2147484014" r:id="rId18"/>
    <p:sldMasterId id="2147484016" r:id="rId19"/>
    <p:sldMasterId id="2147484018" r:id="rId20"/>
    <p:sldMasterId id="2147484020" r:id="rId21"/>
    <p:sldMasterId id="2147484022" r:id="rId22"/>
    <p:sldMasterId id="2147484023" r:id="rId23"/>
    <p:sldMasterId id="2147484027" r:id="rId24"/>
    <p:sldMasterId id="2147484029" r:id="rId25"/>
    <p:sldMasterId id="2147484031" r:id="rId26"/>
    <p:sldMasterId id="2147484033" r:id="rId27"/>
    <p:sldMasterId id="2147484035" r:id="rId28"/>
    <p:sldMasterId id="2147484037" r:id="rId29"/>
    <p:sldMasterId id="2147484039" r:id="rId30"/>
    <p:sldMasterId id="2147484041" r:id="rId31"/>
    <p:sldMasterId id="2147484043" r:id="rId32"/>
    <p:sldMasterId id="2147484045" r:id="rId33"/>
    <p:sldMasterId id="2147484047" r:id="rId34"/>
    <p:sldMasterId id="2147484049" r:id="rId35"/>
    <p:sldMasterId id="2147484051" r:id="rId36"/>
    <p:sldMasterId id="2147484053" r:id="rId37"/>
    <p:sldMasterId id="2147484055" r:id="rId38"/>
    <p:sldMasterId id="2147484058" r:id="rId39"/>
    <p:sldMasterId id="2147484064" r:id="rId40"/>
    <p:sldMasterId id="2147484066" r:id="rId41"/>
    <p:sldMasterId id="2147484068" r:id="rId42"/>
    <p:sldMasterId id="2147484070" r:id="rId43"/>
    <p:sldMasterId id="2147484072" r:id="rId44"/>
    <p:sldMasterId id="2147484074" r:id="rId45"/>
    <p:sldMasterId id="2147484076" r:id="rId46"/>
    <p:sldMasterId id="2147484078" r:id="rId47"/>
    <p:sldMasterId id="2147484080" r:id="rId48"/>
    <p:sldMasterId id="2147484082" r:id="rId49"/>
    <p:sldMasterId id="2147484084" r:id="rId50"/>
    <p:sldMasterId id="2147484086" r:id="rId51"/>
    <p:sldMasterId id="2147484088" r:id="rId52"/>
    <p:sldMasterId id="2147484090" r:id="rId53"/>
    <p:sldMasterId id="2147484092" r:id="rId54"/>
    <p:sldMasterId id="2147484094" r:id="rId55"/>
    <p:sldMasterId id="2147484096" r:id="rId56"/>
    <p:sldMasterId id="2147484098" r:id="rId57"/>
    <p:sldMasterId id="2147484100" r:id="rId58"/>
    <p:sldMasterId id="2147484102" r:id="rId59"/>
    <p:sldMasterId id="2147484104" r:id="rId60"/>
    <p:sldMasterId id="2147484106" r:id="rId61"/>
    <p:sldMasterId id="2147484108" r:id="rId62"/>
    <p:sldMasterId id="2147484110" r:id="rId63"/>
    <p:sldMasterId id="2147484112" r:id="rId64"/>
    <p:sldMasterId id="2147484114" r:id="rId65"/>
    <p:sldMasterId id="2147484116" r:id="rId66"/>
    <p:sldMasterId id="2147484118" r:id="rId67"/>
    <p:sldMasterId id="2147484120" r:id="rId68"/>
    <p:sldMasterId id="2147484122" r:id="rId69"/>
    <p:sldMasterId id="2147484124" r:id="rId70"/>
    <p:sldMasterId id="2147484126" r:id="rId71"/>
    <p:sldMasterId id="2147484128" r:id="rId72"/>
    <p:sldMasterId id="2147484130" r:id="rId73"/>
    <p:sldMasterId id="2147484132" r:id="rId74"/>
    <p:sldMasterId id="2147484134" r:id="rId75"/>
    <p:sldMasterId id="2147484136" r:id="rId76"/>
    <p:sldMasterId id="2147484138" r:id="rId77"/>
    <p:sldMasterId id="2147484140" r:id="rId78"/>
    <p:sldMasterId id="2147484142" r:id="rId79"/>
    <p:sldMasterId id="2147484144" r:id="rId80"/>
    <p:sldMasterId id="2147484146" r:id="rId81"/>
  </p:sldMasterIdLst>
  <p:notesMasterIdLst>
    <p:notesMasterId r:id="rId128"/>
  </p:notesMasterIdLst>
  <p:sldIdLst>
    <p:sldId id="484" r:id="rId82"/>
    <p:sldId id="485" r:id="rId83"/>
    <p:sldId id="486" r:id="rId84"/>
    <p:sldId id="487" r:id="rId85"/>
    <p:sldId id="488" r:id="rId86"/>
    <p:sldId id="490" r:id="rId87"/>
    <p:sldId id="491" r:id="rId88"/>
    <p:sldId id="530" r:id="rId89"/>
    <p:sldId id="492" r:id="rId90"/>
    <p:sldId id="493" r:id="rId91"/>
    <p:sldId id="494" r:id="rId92"/>
    <p:sldId id="495" r:id="rId93"/>
    <p:sldId id="496" r:id="rId94"/>
    <p:sldId id="497" r:id="rId95"/>
    <p:sldId id="498" r:id="rId96"/>
    <p:sldId id="499" r:id="rId97"/>
    <p:sldId id="531" r:id="rId98"/>
    <p:sldId id="500" r:id="rId99"/>
    <p:sldId id="501" r:id="rId100"/>
    <p:sldId id="502" r:id="rId101"/>
    <p:sldId id="503" r:id="rId102"/>
    <p:sldId id="504" r:id="rId103"/>
    <p:sldId id="505" r:id="rId104"/>
    <p:sldId id="506" r:id="rId105"/>
    <p:sldId id="507" r:id="rId106"/>
    <p:sldId id="508" r:id="rId107"/>
    <p:sldId id="509" r:id="rId108"/>
    <p:sldId id="510" r:id="rId109"/>
    <p:sldId id="511" r:id="rId110"/>
    <p:sldId id="512" r:id="rId111"/>
    <p:sldId id="528" r:id="rId112"/>
    <p:sldId id="513" r:id="rId113"/>
    <p:sldId id="514" r:id="rId114"/>
    <p:sldId id="515" r:id="rId115"/>
    <p:sldId id="516" r:id="rId116"/>
    <p:sldId id="517" r:id="rId117"/>
    <p:sldId id="518" r:id="rId118"/>
    <p:sldId id="519" r:id="rId119"/>
    <p:sldId id="520" r:id="rId120"/>
    <p:sldId id="521" r:id="rId121"/>
    <p:sldId id="522" r:id="rId122"/>
    <p:sldId id="523" r:id="rId123"/>
    <p:sldId id="527" r:id="rId124"/>
    <p:sldId id="524" r:id="rId125"/>
    <p:sldId id="525" r:id="rId126"/>
    <p:sldId id="529" r:id="rId127"/>
  </p:sldIdLst>
  <p:sldSz cx="9144000" cy="6858000" type="screen4x3"/>
  <p:notesSz cx="6858000" cy="12039600"/>
  <p:custDataLst>
    <p:tags r:id="rId1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24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79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2331" autoAdjust="0"/>
  </p:normalViewPr>
  <p:slideViewPr>
    <p:cSldViewPr showGuides="1">
      <p:cViewPr>
        <p:scale>
          <a:sx n="130" d="100"/>
          <a:sy n="130" d="100"/>
        </p:scale>
        <p:origin x="-1074" y="72"/>
      </p:cViewPr>
      <p:guideLst>
        <p:guide orient="horz" pos="624"/>
        <p:guide pos="288"/>
      </p:guideLst>
    </p:cSldViewPr>
  </p:slideViewPr>
  <p:outlineViewPr>
    <p:cViewPr>
      <p:scale>
        <a:sx n="33" d="100"/>
        <a:sy n="33" d="100"/>
      </p:scale>
      <p:origin x="48" y="210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"/>
    </p:cViewPr>
  </p:sorterViewPr>
  <p:notesViewPr>
    <p:cSldViewPr showGuides="1">
      <p:cViewPr>
        <p:scale>
          <a:sx n="75" d="100"/>
          <a:sy n="75" d="100"/>
        </p:scale>
        <p:origin x="-2136" y="-222"/>
      </p:cViewPr>
      <p:guideLst>
        <p:guide orient="horz" pos="379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3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" Target="slides/slide3.xml"/><Relationship Id="rId89" Type="http://schemas.openxmlformats.org/officeDocument/2006/relationships/slide" Target="slides/slide8.xml"/><Relationship Id="rId112" Type="http://schemas.openxmlformats.org/officeDocument/2006/relationships/slide" Target="slides/slide31.xml"/><Relationship Id="rId133" Type="http://schemas.openxmlformats.org/officeDocument/2006/relationships/tableStyles" Target="tableStyles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2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" Target="slides/slide21.xml"/><Relationship Id="rId123" Type="http://schemas.openxmlformats.org/officeDocument/2006/relationships/slide" Target="slides/slide42.xml"/><Relationship Id="rId12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9.xml"/><Relationship Id="rId95" Type="http://schemas.openxmlformats.org/officeDocument/2006/relationships/slide" Target="slides/slide14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77" Type="http://schemas.openxmlformats.org/officeDocument/2006/relationships/slideMaster" Target="slideMasters/slideMaster77.xml"/><Relationship Id="rId100" Type="http://schemas.openxmlformats.org/officeDocument/2006/relationships/slide" Target="slides/slide19.xml"/><Relationship Id="rId105" Type="http://schemas.openxmlformats.org/officeDocument/2006/relationships/slide" Target="slides/slide24.xml"/><Relationship Id="rId113" Type="http://schemas.openxmlformats.org/officeDocument/2006/relationships/slide" Target="slides/slide32.xml"/><Relationship Id="rId118" Type="http://schemas.openxmlformats.org/officeDocument/2006/relationships/slide" Target="slides/slide37.xml"/><Relationship Id="rId12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Master" Target="slideMasters/slideMaster80.xml"/><Relationship Id="rId85" Type="http://schemas.openxmlformats.org/officeDocument/2006/relationships/slide" Target="slides/slide4.xml"/><Relationship Id="rId93" Type="http://schemas.openxmlformats.org/officeDocument/2006/relationships/slide" Target="slides/slide12.xml"/><Relationship Id="rId98" Type="http://schemas.openxmlformats.org/officeDocument/2006/relationships/slide" Target="slides/slide17.xml"/><Relationship Id="rId12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103" Type="http://schemas.openxmlformats.org/officeDocument/2006/relationships/slide" Target="slides/slide22.xml"/><Relationship Id="rId108" Type="http://schemas.openxmlformats.org/officeDocument/2006/relationships/slide" Target="slides/slide27.xml"/><Relationship Id="rId116" Type="http://schemas.openxmlformats.org/officeDocument/2006/relationships/slide" Target="slides/slide35.xml"/><Relationship Id="rId124" Type="http://schemas.openxmlformats.org/officeDocument/2006/relationships/slide" Target="slides/slide43.xml"/><Relationship Id="rId129" Type="http://schemas.openxmlformats.org/officeDocument/2006/relationships/tags" Target="tags/tag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" Target="slides/slide2.xml"/><Relationship Id="rId88" Type="http://schemas.openxmlformats.org/officeDocument/2006/relationships/slide" Target="slides/slide7.xml"/><Relationship Id="rId91" Type="http://schemas.openxmlformats.org/officeDocument/2006/relationships/slide" Target="slides/slide10.xml"/><Relationship Id="rId96" Type="http://schemas.openxmlformats.org/officeDocument/2006/relationships/slide" Target="slides/slide15.xml"/><Relationship Id="rId111" Type="http://schemas.openxmlformats.org/officeDocument/2006/relationships/slide" Target="slides/slide30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25.xml"/><Relationship Id="rId114" Type="http://schemas.openxmlformats.org/officeDocument/2006/relationships/slide" Target="slides/slide33.xml"/><Relationship Id="rId119" Type="http://schemas.openxmlformats.org/officeDocument/2006/relationships/slide" Target="slides/slide38.xml"/><Relationship Id="rId12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" Target="slides/slide5.xml"/><Relationship Id="rId94" Type="http://schemas.openxmlformats.org/officeDocument/2006/relationships/slide" Target="slides/slide13.xml"/><Relationship Id="rId99" Type="http://schemas.openxmlformats.org/officeDocument/2006/relationships/slide" Target="slides/slide18.xml"/><Relationship Id="rId101" Type="http://schemas.openxmlformats.org/officeDocument/2006/relationships/slide" Target="slides/slide20.xml"/><Relationship Id="rId122" Type="http://schemas.openxmlformats.org/officeDocument/2006/relationships/slide" Target="slides/slide41.xml"/><Relationship Id="rId13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28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16.xml"/><Relationship Id="rId104" Type="http://schemas.openxmlformats.org/officeDocument/2006/relationships/slide" Target="slides/slide23.xml"/><Relationship Id="rId120" Type="http://schemas.openxmlformats.org/officeDocument/2006/relationships/slide" Target="slides/slide39.xml"/><Relationship Id="rId12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6.xml"/><Relationship Id="rId110" Type="http://schemas.openxmlformats.org/officeDocument/2006/relationships/slide" Target="slides/slide29.xml"/><Relationship Id="rId115" Type="http://schemas.openxmlformats.org/officeDocument/2006/relationships/slide" Target="slides/slide34.xml"/><Relationship Id="rId131" Type="http://schemas.openxmlformats.org/officeDocument/2006/relationships/viewProps" Target="viewProps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1.xml"/><Relationship Id="rId19" Type="http://schemas.openxmlformats.org/officeDocument/2006/relationships/slideMaster" Target="slideMasters/slideMaster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D639F9-8FBE-4D47-A433-5DA09632C3E3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25638" y="873125"/>
            <a:ext cx="3005137" cy="2255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346625"/>
            <a:ext cx="6096000" cy="7789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35248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435248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97364D-C55B-463C-9E58-3FEBC9E83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3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4972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Once charter is loaded, it is “FROZEN” any new adult or youth applications</a:t>
            </a:r>
            <a:r>
              <a:rPr lang="en-US" baseline="0" dirty="0" smtClean="0"/>
              <a:t> received after loading charter must be included with the charter.  IF apps are turned into Flag Plaza after loading charter and prior to submission of paperwork, make a copy of apps and still include with re-charter.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60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5081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28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22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UC’s can provide e=mail</a:t>
            </a:r>
            <a:r>
              <a:rPr lang="en-US" baseline="0" dirty="0" smtClean="0"/>
              <a:t> lists to USE’s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18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3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5944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172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1067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45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62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01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14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2E03D-AC38-40A1-942C-196E8F8C88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37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269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57.xml"/><Relationship Id="rId1" Type="http://schemas.openxmlformats.org/officeDocument/2006/relationships/themeOverride" Target="../theme/themeOverride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67.xml"/><Relationship Id="rId1" Type="http://schemas.openxmlformats.org/officeDocument/2006/relationships/themeOverride" Target="../theme/themeOverride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8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D3BB-2663-42A8-823D-A4A94D4BF8B9}" type="datetime1">
              <a:rPr lang="en-US" smtClean="0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DE3366-C31E-43CF-90E9-48B09332E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49E06E-BE7D-4CAE-B57E-B8C3BC61624C}" type="datetime1">
              <a:rPr lang="en-US" smtClean="0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6535AD-D556-46FE-B23E-34EDA9EB0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67382-A389-4B15-B235-FA71E72DF90C}" type="datetime1">
              <a:rPr lang="en-US" smtClean="0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3E6A72-8448-4BE3-B001-7A57D5E1D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9/15/2014</a:t>
            </a:fld>
            <a:endParaRPr lang="en-US"/>
          </a:p>
        </p:txBody>
      </p:sp>
      <p:pic>
        <p:nvPicPr>
          <p:cNvPr id="7" name="Picture 6" descr="ArcherSilo_blue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flipH="1">
            <a:off x="1219200" y="5852160"/>
            <a:ext cx="438137" cy="1005840"/>
          </a:xfrm>
          <a:prstGeom prst="rect">
            <a:avLst/>
          </a:prstGeom>
        </p:spPr>
      </p:pic>
      <p:pic>
        <p:nvPicPr>
          <p:cNvPr id="8" name="Picture 7" descr="SailboatSilo_Blue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 rot="21040841">
            <a:off x="1234300" y="2415080"/>
            <a:ext cx="749973" cy="1188720"/>
          </a:xfrm>
          <a:prstGeom prst="rect">
            <a:avLst/>
          </a:prstGeom>
        </p:spPr>
      </p:pic>
      <p:pic>
        <p:nvPicPr>
          <p:cNvPr id="9" name="Picture 8" descr="ScubaSilo_blue.png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990600" y="4495800"/>
            <a:ext cx="759848" cy="767068"/>
          </a:xfrm>
          <a:prstGeom prst="rect">
            <a:avLst/>
          </a:prstGeom>
        </p:spPr>
      </p:pic>
      <p:pic>
        <p:nvPicPr>
          <p:cNvPr id="10" name="Picture 9" descr="RappelSilo_blue.png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4197" y="5181600"/>
            <a:ext cx="671603" cy="1737360"/>
          </a:xfrm>
          <a:prstGeom prst="rect">
            <a:avLst/>
          </a:prstGeom>
        </p:spPr>
      </p:pic>
      <p:pic>
        <p:nvPicPr>
          <p:cNvPr id="11" name="Picture 10" descr="KayakSilo_blue.png"/>
          <p:cNvPicPr>
            <a:picLocks noChangeAspect="1"/>
          </p:cNvPicPr>
          <p:nvPr userDrawn="1"/>
        </p:nvPicPr>
        <p:blipFill>
          <a:blip r:embed="rId6" cstate="print">
            <a:lum bright="70000" contrast="-70000"/>
          </a:blip>
          <a:stretch>
            <a:fillRect/>
          </a:stretch>
        </p:blipFill>
        <p:spPr>
          <a:xfrm>
            <a:off x="-228600" y="3733800"/>
            <a:ext cx="1043755" cy="548640"/>
          </a:xfrm>
          <a:prstGeom prst="rect">
            <a:avLst/>
          </a:prstGeom>
        </p:spPr>
      </p:pic>
      <p:pic>
        <p:nvPicPr>
          <p:cNvPr id="12" name="Picture 11" descr="ZiplineSilo_Blue.png"/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>
            <a:off x="381000" y="1905000"/>
            <a:ext cx="713275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625729-A76B-4CE4-9012-B410418FD39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C7DBC5-6E42-410A-A2BD-D184BE52B0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FCC476-105B-439D-8BA2-EF5C153D941E}" type="datetime1">
              <a:rPr lang="en-US" smtClean="0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7BA663-5539-4382-90A0-63C46CA9C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FADC25-6D93-48F1-9013-0E33981D0C3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5C1B78-BF02-41BA-9BCE-4FC9F841AD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03873-4EE0-412C-9EF1-A26CAFE00F88}" type="datetime1">
              <a:rPr lang="en-US" smtClean="0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895AE8-E99A-422E-8EF4-9965F55A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54DD13-B321-4367-8AC6-97C1FF228CE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9/15/2014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F4790F-E749-4336-B53E-3C62BED658F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FADC25-6D93-48F1-9013-0E33981D0C3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5C1B78-BF02-41BA-9BCE-4FC9F841AD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D13CFF-768A-4BA3-9F3D-0B5D8DC650C1}" type="datetime1">
              <a:rPr lang="en-US" smtClean="0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37B13C-5FFD-4E14-9EBB-DEEB0A777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54DD13-B321-4367-8AC6-97C1FF228CE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9/15/2014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F4790F-E749-4336-B53E-3C62BED658F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1DABB9-AFE8-4C1E-873B-568143FD6256}" type="datetime1">
              <a:rPr lang="en-US" smtClean="0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750FBF-6542-48CF-AC68-96A611F50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231F-97E4-470D-8149-913E6F5F0A4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752847-620A-4EE6-BC0B-A1B259E08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54DD13-B321-4367-8AC6-97C1FF228CE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9/15/2014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F4790F-E749-4336-B53E-3C62BED658F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ECA120-9537-4FBE-8032-364866FAA7F6}" type="datetime1">
              <a:rPr lang="en-US" smtClean="0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AA48D3-A8F5-4504-B263-F741EB97C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FFB3D-7665-4A26-8095-B1AB3F213571}" type="datetime1">
              <a:rPr lang="en-US" smtClean="0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708BE2-7196-4B78-B3B8-8E814461D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D9EEC-A195-4491-A6D7-D3CB0F20B040}" type="datetime1">
              <a:rPr lang="en-US" smtClean="0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7D6A6E-5904-4190-A347-DA1F3E5F6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E32942-E94F-4114-A253-56F3EA8ADB65}" type="datetime1">
              <a:rPr lang="en-US" smtClean="0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B7E973-1373-4601-8BBA-82EF8EF12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Masters/_rels/slideMaster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Masters/_rels/slideMaster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Masters/_rels/slideMaster57.xml.rels><?xml version="1.0" encoding="UTF-8" standalone="yes"?>
<Relationships xmlns="http://schemas.openxmlformats.org/package/2006/relationships"><Relationship Id="rId2" Type="http://schemas.openxmlformats.org/officeDocument/2006/relationships/theme" Target="../theme/theme57.xml"/><Relationship Id="rId1" Type="http://schemas.openxmlformats.org/officeDocument/2006/relationships/slideLayout" Target="../slideLayouts/slideLayout30.xml"/></Relationships>
</file>

<file path=ppt/slideMasters/_rels/slideMaster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Masters/_rels/slideMaster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.png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png"/></Relationships>
</file>

<file path=ppt/slideMasters/_rels/slideMaster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png"/></Relationships>
</file>

<file path=ppt/slideMasters/_rels/slideMaster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.png"/></Relationships>
</file>

<file path=ppt/slideMasters/_rels/slideMaster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Masters/_rels/slideMaster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.png"/></Relationships>
</file>

<file path=ppt/slideMasters/_rels/slideMaster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.png"/></Relationships>
</file>

<file path=ppt/slideMasters/_rels/slideMaster67.xml.rels><?xml version="1.0" encoding="UTF-8" standalone="yes"?>
<Relationships xmlns="http://schemas.openxmlformats.org/package/2006/relationships"><Relationship Id="rId2" Type="http://schemas.openxmlformats.org/officeDocument/2006/relationships/theme" Target="../theme/theme67.xml"/><Relationship Id="rId1" Type="http://schemas.openxmlformats.org/officeDocument/2006/relationships/slideLayout" Target="../slideLayouts/slideLayout40.xml"/></Relationships>
</file>

<file path=ppt/slideMasters/_rels/slideMaster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.png"/></Relationships>
</file>

<file path=ppt/slideMasters/_rels/slideMaster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0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.png"/></Relationships>
</file>

<file path=ppt/slideMasters/_rels/slideMaster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.png"/></Relationships>
</file>

<file path=ppt/slideMasters/_rels/slideMaster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.png"/></Relationships>
</file>

<file path=ppt/slideMasters/_rels/slideMaster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.png"/></Relationships>
</file>

<file path=ppt/slideMasters/_rels/slideMaster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.png"/></Relationships>
</file>

<file path=ppt/slideMasters/_rels/slideMaster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.png"/></Relationships>
</file>

<file path=ppt/slideMasters/_rels/slideMaster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6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.png"/></Relationships>
</file>

<file path=ppt/slideMasters/_rels/slideMaster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7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.png"/></Relationships>
</file>

<file path=ppt/slideMasters/_rels/slideMaster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8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.png"/></Relationships>
</file>

<file path=ppt/slideMasters/_rels/slideMaster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9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0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.png"/></Relationships>
</file>

<file path=ppt/slideMasters/_rels/slideMaster81.xml.rels><?xml version="1.0" encoding="UTF-8" standalone="yes"?>
<Relationships xmlns="http://schemas.openxmlformats.org/package/2006/relationships"><Relationship Id="rId2" Type="http://schemas.openxmlformats.org/officeDocument/2006/relationships/theme" Target="../theme/theme81.xml"/><Relationship Id="rId1" Type="http://schemas.openxmlformats.org/officeDocument/2006/relationships/slideLayout" Target="../slideLayouts/slideLayout5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D0D497-BA50-4E50-9440-6BF2DC0BBF21}" type="datetime1">
              <a:rPr lang="en-US" smtClean="0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CFE8B65-1B13-4C96-A2C2-3758BD889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9/15/2014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9E305554-BC54-4800-A677-42E5E0945AE9}" type="datetime1">
              <a:rPr lang="en-US" smtClean="0">
                <a:cs typeface="+mn-cs"/>
              </a:rPr>
              <a:pPr defTabSz="457200"/>
              <a:t>9/15/2014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D0D497-BA50-4E50-9440-6BF2DC0BBF2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CFE8B65-1B13-4C96-A2C2-3758BD889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6954C5-BB0C-4A00-9252-EA04BFDF922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A316189-5985-4EFC-97B1-54FA22CC2E2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6954C5-BB0C-4A00-9252-EA04BFDF922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A316189-5985-4EFC-97B1-54FA22CC2E2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6954C5-BB0C-4A00-9252-EA04BFDF922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A316189-5985-4EFC-97B1-54FA22CC2E2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net.scouting.org/UCRS/help/EndUserHelp/End_User_help.htm" TargetMode="External"/><Relationship Id="rId2" Type="http://schemas.openxmlformats.org/officeDocument/2006/relationships/hyperlink" Target="https://scoutnet.scouting.org/UCRS/Help/tutorial/main.html" TargetMode="Externa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3124200"/>
            <a:ext cx="7772400" cy="2514600"/>
          </a:xfrm>
        </p:spPr>
        <p:txBody>
          <a:bodyPr lIns="45720" rIns="45720"/>
          <a:lstStyle/>
          <a:p>
            <a:pPr marL="0" indent="0" algn="r">
              <a:buFont typeface="Wingdings 3" pitchFamily="18" charset="2"/>
              <a:buNone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COMMISSIONER 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>
              <a:buFont typeface="Wingdings 3" pitchFamily="18" charset="2"/>
              <a:buNone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RECHARTER TRAINING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20" name="Picture 3" descr="Untitled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608388" y="533400"/>
            <a:ext cx="1927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Lucida Sans Unicode"/>
                <a:cs typeface="Arial" pitchFamily="34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Lucida Sans Unicode"/>
                <a:cs typeface="Arial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29" name="Picture 13" descr="AnnivGrStandard_Whi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159500"/>
            <a:ext cx="2895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0848"/>
            <a:ext cx="8183880" cy="4187952"/>
          </a:xfrm>
        </p:spPr>
        <p:txBody>
          <a:bodyPr/>
          <a:lstStyle/>
          <a:p>
            <a:r>
              <a:rPr lang="en-US" dirty="0"/>
              <a:t>2 Months (60-days) prior to re-charter date</a:t>
            </a:r>
          </a:p>
          <a:p>
            <a:pPr lvl="1"/>
            <a:r>
              <a:rPr lang="en-US" dirty="0" smtClean="0"/>
              <a:t>Unit Key 3 (Commissioner, unit leader, COR) </a:t>
            </a:r>
            <a:r>
              <a:rPr lang="en-US" dirty="0"/>
              <a:t>conduct a membership inventory of youth and adults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dirty="0"/>
              <a:t>Contacts or visits should be made to inactive youth and adults.</a:t>
            </a:r>
          </a:p>
          <a:p>
            <a:pPr lvl="1"/>
            <a:r>
              <a:rPr lang="en-US" dirty="0"/>
              <a:t>Every effort should be made to recruit additional youth and adults so the unit </a:t>
            </a:r>
            <a:r>
              <a:rPr lang="en-US" dirty="0" smtClean="0"/>
              <a:t>re-registers </a:t>
            </a:r>
            <a:r>
              <a:rPr lang="en-US" dirty="0"/>
              <a:t>with no loss in membership.</a:t>
            </a:r>
          </a:p>
        </p:txBody>
      </p:sp>
      <p:pic>
        <p:nvPicPr>
          <p:cNvPr id="12290" name="Picture 2" descr="http://www.acwizard.com/wp-content/themes/progress/images/calendar_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676" y="4849368"/>
            <a:ext cx="1586285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772400" cy="655638"/>
          </a:xfrm>
        </p:spPr>
        <p:txBody>
          <a:bodyPr>
            <a:noAutofit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1.5 Months (45-days) prior to re-charter date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Commissioner and unit committee conduct the charter renewal meeting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Identifies youth and adults that will re-charter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Complete forms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Collect </a:t>
            </a:r>
            <a:r>
              <a:rPr lang="en-US" dirty="0" smtClean="0"/>
              <a:t>fees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Charter Organization Executive </a:t>
            </a:r>
            <a:r>
              <a:rPr lang="en-US" dirty="0"/>
              <a:t>Officer and Charter Organization Representative approves all volunteers and unit leader certifies the youth to be registered.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Participants include:  commissioner, charter representative, executive officer, unit leader and all unit volunteers.</a:t>
            </a:r>
          </a:p>
        </p:txBody>
      </p:sp>
      <p:pic>
        <p:nvPicPr>
          <p:cNvPr id="13314" name="Picture 2" descr="http://workwithtobyandlayla.com/wp-content/uploads/2012/03/45-day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79788"/>
            <a:ext cx="1828800" cy="142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2819400"/>
          </a:xfrm>
        </p:spPr>
        <p:txBody>
          <a:bodyPr/>
          <a:lstStyle/>
          <a:p>
            <a:r>
              <a:rPr lang="en-US" dirty="0"/>
              <a:t>15 days before renewal date – All paperwork and money turned into the council </a:t>
            </a:r>
            <a:r>
              <a:rPr lang="en-US" dirty="0" smtClean="0"/>
              <a:t>office.</a:t>
            </a:r>
          </a:p>
          <a:p>
            <a:pPr lvl="1">
              <a:buNone/>
            </a:pPr>
            <a:r>
              <a:rPr lang="en-US" b="1" dirty="0" smtClean="0"/>
              <a:t>December 15, 2014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30 days after renewal date – formal charter presentation </a:t>
            </a:r>
            <a:r>
              <a:rPr lang="en-US" dirty="0" smtClean="0"/>
              <a:t>conducted.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497" y="4572000"/>
            <a:ext cx="1706880" cy="19117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314"/>
            <a:ext cx="8183880" cy="822960"/>
          </a:xfrm>
        </p:spPr>
        <p:txBody>
          <a:bodyPr/>
          <a:lstStyle/>
          <a:p>
            <a:r>
              <a:rPr lang="en-US" dirty="0"/>
              <a:t>Internet Re-chartering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0848"/>
            <a:ext cx="8183880" cy="4187952"/>
          </a:xfrm>
        </p:spPr>
        <p:txBody>
          <a:bodyPr/>
          <a:lstStyle/>
          <a:p>
            <a:r>
              <a:rPr lang="en-US" dirty="0"/>
              <a:t>Unit designates an adult member as the </a:t>
            </a:r>
            <a:r>
              <a:rPr lang="en-US" dirty="0" smtClean="0"/>
              <a:t>“Unit Renewal </a:t>
            </a:r>
            <a:r>
              <a:rPr lang="en-US" dirty="0"/>
              <a:t>Processor” – </a:t>
            </a:r>
            <a:r>
              <a:rPr lang="en-US" dirty="0" smtClean="0"/>
              <a:t>(UP</a:t>
            </a:r>
            <a:r>
              <a:rPr lang="en-US" dirty="0"/>
              <a:t>)</a:t>
            </a:r>
          </a:p>
          <a:p>
            <a:r>
              <a:rPr lang="en-US" dirty="0" smtClean="0"/>
              <a:t>UP </a:t>
            </a:r>
            <a:r>
              <a:rPr lang="en-US" dirty="0"/>
              <a:t>uses </a:t>
            </a:r>
            <a:r>
              <a:rPr lang="en-US" b="1" i="1" dirty="0"/>
              <a:t>this years </a:t>
            </a:r>
            <a:r>
              <a:rPr lang="en-US" dirty="0"/>
              <a:t>access code for                   re-chartering </a:t>
            </a:r>
            <a:r>
              <a:rPr lang="en-US" dirty="0" smtClean="0"/>
              <a:t>(new one each year)</a:t>
            </a:r>
          </a:p>
          <a:p>
            <a:r>
              <a:rPr lang="en-US" dirty="0" smtClean="0"/>
              <a:t>www.lhc-bsa.org </a:t>
            </a:r>
            <a:r>
              <a:rPr lang="en-US" dirty="0"/>
              <a:t>– and click on                    </a:t>
            </a:r>
            <a:r>
              <a:rPr lang="en-US" dirty="0" smtClean="0"/>
              <a:t>“Internet </a:t>
            </a:r>
            <a:r>
              <a:rPr lang="en-US" dirty="0" err="1" smtClean="0"/>
              <a:t>Rechartering</a:t>
            </a:r>
            <a:r>
              <a:rPr lang="en-US" dirty="0" smtClean="0"/>
              <a:t>” at top of page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3" r="48625" b="76835"/>
          <a:stretch/>
        </p:blipFill>
        <p:spPr bwMode="auto">
          <a:xfrm>
            <a:off x="4038600" y="5191442"/>
            <a:ext cx="4864443" cy="89471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3252"/>
            <a:ext cx="8183880" cy="838200"/>
          </a:xfrm>
        </p:spPr>
        <p:txBody>
          <a:bodyPr/>
          <a:lstStyle/>
          <a:p>
            <a:r>
              <a:rPr lang="en-US" dirty="0"/>
              <a:t>Internet Re-chartering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3931920" cy="4389120"/>
          </a:xfrm>
        </p:spPr>
        <p:txBody>
          <a:bodyPr/>
          <a:lstStyle/>
          <a:p>
            <a:r>
              <a:rPr lang="en-US" dirty="0" smtClean="0"/>
              <a:t>UP </a:t>
            </a:r>
            <a:r>
              <a:rPr lang="en-US" dirty="0"/>
              <a:t>can:</a:t>
            </a:r>
          </a:p>
          <a:p>
            <a:pPr lvl="1"/>
            <a:r>
              <a:rPr lang="en-US" dirty="0"/>
              <a:t>Load council information from </a:t>
            </a:r>
            <a:r>
              <a:rPr lang="en-US" dirty="0" err="1" smtClean="0"/>
              <a:t>ScoutNet</a:t>
            </a:r>
            <a:endParaRPr lang="en-US" dirty="0"/>
          </a:p>
          <a:p>
            <a:pPr lvl="1">
              <a:buFontTx/>
              <a:buNone/>
            </a:pPr>
            <a:r>
              <a:rPr lang="en-US" dirty="0" smtClean="0"/>
              <a:t>or</a:t>
            </a:r>
            <a:endParaRPr lang="en-US" dirty="0"/>
          </a:p>
          <a:p>
            <a:pPr lvl="1"/>
            <a:r>
              <a:rPr lang="en-US" dirty="0"/>
              <a:t>Upload file from </a:t>
            </a:r>
            <a:r>
              <a:rPr lang="en-US" dirty="0" err="1"/>
              <a:t>Packmaster</a:t>
            </a:r>
            <a:r>
              <a:rPr lang="en-US" dirty="0"/>
              <a:t>/Troop </a:t>
            </a:r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54880" y="1447800"/>
            <a:ext cx="3931920" cy="4389120"/>
          </a:xfrm>
        </p:spPr>
        <p:txBody>
          <a:bodyPr/>
          <a:lstStyle/>
          <a:p>
            <a:r>
              <a:rPr lang="en-US" dirty="0"/>
              <a:t>Update roster</a:t>
            </a:r>
          </a:p>
          <a:p>
            <a:pPr lvl="1"/>
            <a:r>
              <a:rPr lang="en-US" dirty="0"/>
              <a:t>Update information</a:t>
            </a:r>
          </a:p>
          <a:p>
            <a:pPr lvl="1"/>
            <a:r>
              <a:rPr lang="en-US" dirty="0"/>
              <a:t>Select which current members to renew</a:t>
            </a:r>
          </a:p>
          <a:p>
            <a:pPr lvl="1"/>
            <a:r>
              <a:rPr lang="en-US" dirty="0"/>
              <a:t>Promote members</a:t>
            </a:r>
          </a:p>
          <a:p>
            <a:pPr lvl="1"/>
            <a:r>
              <a:rPr lang="en-US" dirty="0"/>
              <a:t>Add adult members</a:t>
            </a:r>
          </a:p>
          <a:p>
            <a:pPr lvl="1"/>
            <a:r>
              <a:rPr lang="en-US" dirty="0"/>
              <a:t>Add youth members</a:t>
            </a:r>
          </a:p>
          <a:p>
            <a:pPr lvl="1"/>
            <a:r>
              <a:rPr lang="en-US" dirty="0"/>
              <a:t>Update member data</a:t>
            </a:r>
          </a:p>
          <a:p>
            <a:pPr lvl="1"/>
            <a:r>
              <a:rPr lang="en-US" dirty="0"/>
              <a:t>Update member positions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3" r="86319" b="76835"/>
          <a:stretch/>
        </p:blipFill>
        <p:spPr bwMode="auto">
          <a:xfrm>
            <a:off x="7543800" y="5715000"/>
            <a:ext cx="1295400" cy="89471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/>
              <a:t>Internet Re-chartering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/>
              <a:t>Update member fees</a:t>
            </a:r>
          </a:p>
          <a:p>
            <a:pPr lvl="1"/>
            <a:r>
              <a:rPr lang="en-US" dirty="0"/>
              <a:t>Assign “Multiple” status</a:t>
            </a:r>
          </a:p>
          <a:p>
            <a:pPr lvl="1"/>
            <a:r>
              <a:rPr lang="en-US" dirty="0"/>
              <a:t>Sign up members </a:t>
            </a:r>
            <a:r>
              <a:rPr lang="en-US" dirty="0" smtClean="0"/>
              <a:t>and leaders for </a:t>
            </a:r>
            <a:r>
              <a:rPr lang="en-US" i="1" dirty="0"/>
              <a:t>Boys’ Life</a:t>
            </a:r>
          </a:p>
          <a:p>
            <a:r>
              <a:rPr lang="en-US" dirty="0"/>
              <a:t>Complete survey of why people are not  </a:t>
            </a:r>
            <a:r>
              <a:rPr lang="en-US" dirty="0" smtClean="0"/>
              <a:t>re-chartering.</a:t>
            </a:r>
            <a:endParaRPr lang="en-US" dirty="0"/>
          </a:p>
          <a:p>
            <a:r>
              <a:rPr lang="en-US" dirty="0"/>
              <a:t>After double checking </a:t>
            </a:r>
            <a:r>
              <a:rPr lang="en-US" i="1" dirty="0"/>
              <a:t>everything</a:t>
            </a:r>
            <a:r>
              <a:rPr lang="en-US" dirty="0"/>
              <a:t>, </a:t>
            </a:r>
            <a:r>
              <a:rPr lang="en-US" dirty="0" smtClean="0"/>
              <a:t>submit </a:t>
            </a:r>
            <a:r>
              <a:rPr lang="en-US" dirty="0"/>
              <a:t>to council </a:t>
            </a:r>
            <a:r>
              <a:rPr lang="en-US" b="1" dirty="0"/>
              <a:t>and </a:t>
            </a:r>
            <a:r>
              <a:rPr lang="en-US" dirty="0" smtClean="0"/>
              <a:t>print </a:t>
            </a:r>
            <a:r>
              <a:rPr lang="en-US" dirty="0"/>
              <a:t>paperwork for </a:t>
            </a:r>
            <a:r>
              <a:rPr lang="en-US" dirty="0" smtClean="0"/>
              <a:t>signatures.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3" r="86319" b="76835"/>
          <a:stretch/>
        </p:blipFill>
        <p:spPr bwMode="auto">
          <a:xfrm>
            <a:off x="7543800" y="5715000"/>
            <a:ext cx="1295400" cy="89471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/>
              <a:t>Internet Re-chartering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b="1" dirty="0"/>
              <a:t>Note:</a:t>
            </a:r>
            <a:r>
              <a:rPr lang="en-US" dirty="0"/>
              <a:t>  </a:t>
            </a:r>
            <a:r>
              <a:rPr lang="en-US" dirty="0" smtClean="0"/>
              <a:t>NOT </a:t>
            </a:r>
            <a:r>
              <a:rPr lang="en-US" dirty="0"/>
              <a:t>done when </a:t>
            </a:r>
            <a:r>
              <a:rPr lang="en-US" dirty="0" smtClean="0"/>
              <a:t>they </a:t>
            </a:r>
            <a:r>
              <a:rPr lang="en-US" dirty="0"/>
              <a:t>hit “submit to council”. 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paperwork must be signed and fees paid before </a:t>
            </a:r>
            <a:r>
              <a:rPr lang="en-US" dirty="0" smtClean="0"/>
              <a:t>re-chartering </a:t>
            </a:r>
            <a:r>
              <a:rPr lang="en-US" dirty="0"/>
              <a:t>is complete.</a:t>
            </a:r>
          </a:p>
          <a:p>
            <a:r>
              <a:rPr lang="en-US" dirty="0"/>
              <a:t>Paperwork and fees taken to council office </a:t>
            </a:r>
            <a:r>
              <a:rPr lang="en-US" dirty="0" smtClean="0"/>
              <a:t>(or given to USE) for processing.</a:t>
            </a:r>
            <a:endParaRPr lang="en-US" dirty="0"/>
          </a:p>
          <a:p>
            <a:endParaRPr lang="en-US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3" r="86319" b="76835"/>
          <a:stretch/>
        </p:blipFill>
        <p:spPr bwMode="auto">
          <a:xfrm>
            <a:off x="7543800" y="5715000"/>
            <a:ext cx="1295400" cy="89471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/>
              <a:t>Internet Re-chartering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b="1" dirty="0" smtClean="0"/>
              <a:t>Tutorial:</a:t>
            </a:r>
            <a:br>
              <a:rPr lang="en-US" b="1" dirty="0" smtClean="0"/>
            </a:br>
            <a:r>
              <a:rPr lang="en-US" sz="2000" u="sng" dirty="0">
                <a:hlinkClick r:id="rId2"/>
              </a:rPr>
              <a:t>https://</a:t>
            </a:r>
            <a:r>
              <a:rPr lang="en-US" sz="2000" u="sng" dirty="0" smtClean="0">
                <a:hlinkClick r:id="rId2"/>
              </a:rPr>
              <a:t>scoutnet.scouting.org/UCRS/Help/tutorial/main.html</a:t>
            </a:r>
            <a:endParaRPr lang="en-US" sz="2000" u="sng" dirty="0" smtClean="0"/>
          </a:p>
          <a:p>
            <a:r>
              <a:rPr lang="en-US" sz="2400" dirty="0"/>
              <a:t>http</a:t>
            </a:r>
            <a:r>
              <a:rPr lang="en-US" sz="2400"/>
              <a:t>://</a:t>
            </a:r>
            <a:r>
              <a:rPr lang="en-US" sz="2400" smtClean="0"/>
              <a:t>tinyurl.com/recharter-tutorial </a:t>
            </a:r>
            <a:endParaRPr lang="en-US" sz="2400" dirty="0"/>
          </a:p>
          <a:p>
            <a:pPr marL="109537" indent="0">
              <a:buNone/>
            </a:pPr>
            <a:endParaRPr lang="en-US" dirty="0" smtClean="0"/>
          </a:p>
          <a:p>
            <a:r>
              <a:rPr lang="en-US" b="1" dirty="0" smtClean="0"/>
              <a:t>Help System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000" u="sng" dirty="0">
                <a:hlinkClick r:id="rId3"/>
              </a:rPr>
              <a:t>https://</a:t>
            </a:r>
            <a:r>
              <a:rPr lang="en-US" sz="2000" u="sng" dirty="0" smtClean="0">
                <a:hlinkClick r:id="rId3"/>
              </a:rPr>
              <a:t>scoutnet.scouting.org/UCRS/help/EndUserHelp/End_User_help.htm</a:t>
            </a:r>
            <a:endParaRPr lang="en-US" sz="2400" u="sng" dirty="0" smtClean="0"/>
          </a:p>
          <a:p>
            <a:r>
              <a:rPr lang="en-US" sz="2400" dirty="0"/>
              <a:t>http://tinyurl.com/recharter-help</a:t>
            </a:r>
          </a:p>
          <a:p>
            <a:endParaRPr lang="en-US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3" r="86319" b="76835"/>
          <a:stretch/>
        </p:blipFill>
        <p:spPr bwMode="auto">
          <a:xfrm>
            <a:off x="7543800" y="5715000"/>
            <a:ext cx="1295400" cy="89471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6130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103"/>
            <a:ext cx="8183880" cy="1051560"/>
          </a:xfrm>
        </p:spPr>
        <p:txBody>
          <a:bodyPr/>
          <a:lstStyle/>
          <a:p>
            <a:r>
              <a:rPr lang="en-US" dirty="0"/>
              <a:t>Availability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Internet </a:t>
            </a:r>
            <a:r>
              <a:rPr lang="en-US" dirty="0"/>
              <a:t>re-chartering  </a:t>
            </a:r>
            <a:r>
              <a:rPr lang="en-US" dirty="0" smtClean="0"/>
              <a:t>90 days </a:t>
            </a:r>
            <a:r>
              <a:rPr lang="en-US" dirty="0"/>
              <a:t>prior to </a:t>
            </a:r>
            <a:r>
              <a:rPr lang="en-US" dirty="0" smtClean="0"/>
              <a:t>renewal </a:t>
            </a:r>
            <a:r>
              <a:rPr lang="en-US" dirty="0"/>
              <a:t>date: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1 October 2014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4747466" y="4812619"/>
            <a:ext cx="4377999" cy="1473835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79800" y="4949371"/>
            <a:ext cx="383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Finish your paperwork early</a:t>
            </a:r>
            <a:r>
              <a:rPr lang="en-US" dirty="0" smtClean="0">
                <a:latin typeface="Arial Black" panose="020B0A04020102020204" pitchFamily="34" charset="0"/>
              </a:rPr>
              <a:t>.</a:t>
            </a:r>
            <a:br>
              <a:rPr lang="en-US" dirty="0" smtClean="0"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Time requirement same</a:t>
            </a:r>
            <a:b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if early or late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…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94468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3200" i="1" dirty="0" smtClean="0">
                <a:latin typeface="Lucida Sans Unicode" pitchFamily="34" charset="0"/>
              </a:rPr>
              <a:t>Things you should check, please!</a:t>
            </a:r>
          </a:p>
        </p:txBody>
      </p:sp>
      <p:sp>
        <p:nvSpPr>
          <p:cNvPr id="15365" name="Text Placeholder 2"/>
          <p:cNvSpPr>
            <a:spLocks/>
          </p:cNvSpPr>
          <p:nvPr/>
        </p:nvSpPr>
        <p:spPr bwMode="auto">
          <a:xfrm>
            <a:off x="1066800" y="11430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400"/>
              </a:spcBef>
              <a:buClr>
                <a:srgbClr val="AD2E27"/>
              </a:buClr>
              <a:buSzPct val="68000"/>
              <a:buFont typeface="Wingdings 3" pitchFamily="18" charset="2"/>
              <a:buNone/>
            </a:pPr>
            <a:r>
              <a:rPr lang="en-US" sz="5400" b="1" dirty="0" smtClean="0">
                <a:solidFill>
                  <a:srgbClr val="AD2E2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  <a:cs typeface="Arial" pitchFamily="34" charset="0"/>
              </a:rPr>
              <a:t>Common Mistakes</a:t>
            </a:r>
            <a:r>
              <a:rPr lang="en-US" sz="4000" dirty="0">
                <a:solidFill>
                  <a:prstClr val="white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en-US" sz="4000" dirty="0">
                <a:solidFill>
                  <a:prstClr val="white"/>
                </a:solidFill>
                <a:latin typeface="Lucida Sans Unicode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7EEDD"/>
                </a:solidFill>
                <a:latin typeface="Lucida Sans Unicode" pitchFamily="34" charset="0"/>
                <a:cs typeface="Arial" pitchFamily="34" charset="0"/>
              </a:rPr>
              <a:t>Made during </a:t>
            </a:r>
            <a:r>
              <a:rPr lang="en-US" sz="4000" dirty="0" err="1" smtClean="0">
                <a:solidFill>
                  <a:srgbClr val="F7EEDD"/>
                </a:solidFill>
                <a:latin typeface="Lucida Sans Unicode" pitchFamily="34" charset="0"/>
                <a:cs typeface="Arial" pitchFamily="34" charset="0"/>
              </a:rPr>
              <a:t>recharter</a:t>
            </a:r>
            <a:endParaRPr lang="en-US" sz="4000" dirty="0">
              <a:solidFill>
                <a:srgbClr val="F7EEDD"/>
              </a:solidFill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15366" name="Picture 13" descr="AnnivGrStandard_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91737"/>
            <a:ext cx="8229600" cy="1143000"/>
          </a:xfrm>
          <a:noFill/>
        </p:spPr>
        <p:txBody>
          <a:bodyPr/>
          <a:lstStyle/>
          <a:p>
            <a:r>
              <a:rPr lang="en-US" dirty="0" smtClean="0"/>
              <a:t>The Commissioner Role</a:t>
            </a:r>
            <a:endParaRPr lang="en-US" dirty="0"/>
          </a:p>
        </p:txBody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Assures </a:t>
            </a:r>
            <a:r>
              <a:rPr lang="en-US" sz="3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rechartering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assigned units</a:t>
            </a:r>
            <a:endParaRPr lang="en-US" sz="32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2800" dirty="0" smtClean="0"/>
              <a:t>Trainer</a:t>
            </a:r>
            <a:endParaRPr lang="en-US" sz="2800" dirty="0"/>
          </a:p>
          <a:p>
            <a:r>
              <a:rPr lang="en-US" sz="2800" dirty="0" smtClean="0"/>
              <a:t>Resource</a:t>
            </a:r>
          </a:p>
          <a:p>
            <a:r>
              <a:rPr lang="en-US" sz="2800" dirty="0" smtClean="0"/>
              <a:t>Supporter</a:t>
            </a:r>
            <a:endParaRPr lang="en-US" sz="2800" dirty="0"/>
          </a:p>
          <a:p>
            <a:r>
              <a:rPr lang="en-US" sz="2800" dirty="0" smtClean="0"/>
              <a:t>Reminder</a:t>
            </a:r>
          </a:p>
          <a:p>
            <a:r>
              <a:rPr lang="en-US" sz="2800" dirty="0" smtClean="0"/>
              <a:t>Checker</a:t>
            </a:r>
            <a:endParaRPr lang="en-US" sz="2800" dirty="0"/>
          </a:p>
          <a:p>
            <a:r>
              <a:rPr lang="en-US" sz="2800" dirty="0" smtClean="0"/>
              <a:t>Chaser</a:t>
            </a:r>
          </a:p>
          <a:p>
            <a:r>
              <a:rPr lang="en-US" sz="2800" dirty="0" smtClean="0"/>
              <a:t>Saver</a:t>
            </a:r>
            <a:endParaRPr lang="en-US" sz="2800" dirty="0"/>
          </a:p>
        </p:txBody>
      </p:sp>
      <p:pic>
        <p:nvPicPr>
          <p:cNvPr id="120836" name="Picture 4" descr="Wreath_s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04800"/>
            <a:ext cx="906463" cy="9144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197" y="3810000"/>
            <a:ext cx="2558603" cy="2540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0115"/>
            <a:ext cx="8686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Missing required </a:t>
            </a:r>
            <a:r>
              <a:rPr lang="en-US" dirty="0"/>
              <a:t>positions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4267200" cy="4648200"/>
          </a:xfrm>
        </p:spPr>
        <p:txBody>
          <a:bodyPr/>
          <a:lstStyle/>
          <a:p>
            <a:r>
              <a:rPr lang="en-US" dirty="0"/>
              <a:t>Cub Scouts</a:t>
            </a:r>
          </a:p>
          <a:p>
            <a:pPr lvl="1"/>
            <a:r>
              <a:rPr lang="en-US" dirty="0"/>
              <a:t>Charter Rep.</a:t>
            </a:r>
          </a:p>
          <a:p>
            <a:pPr lvl="1"/>
            <a:r>
              <a:rPr lang="en-US" dirty="0"/>
              <a:t>Committee </a:t>
            </a:r>
            <a:r>
              <a:rPr lang="en-US" dirty="0" smtClean="0"/>
              <a:t>Chair</a:t>
            </a:r>
            <a:endParaRPr lang="en-US" dirty="0"/>
          </a:p>
          <a:p>
            <a:pPr lvl="1"/>
            <a:r>
              <a:rPr lang="en-US" dirty="0"/>
              <a:t>2 </a:t>
            </a:r>
            <a:r>
              <a:rPr lang="en-US" dirty="0" smtClean="0"/>
              <a:t>Committee</a:t>
            </a:r>
            <a:endParaRPr lang="en-US" dirty="0"/>
          </a:p>
          <a:p>
            <a:pPr lvl="2"/>
            <a:r>
              <a:rPr lang="en-US" dirty="0"/>
              <a:t>Pack Trainer and Scout Parent Coordinator Counts here </a:t>
            </a:r>
          </a:p>
          <a:p>
            <a:pPr lvl="1"/>
            <a:r>
              <a:rPr lang="en-US" dirty="0" err="1"/>
              <a:t>Cubmaster</a:t>
            </a:r>
            <a:endParaRPr lang="en-US" dirty="0"/>
          </a:p>
          <a:p>
            <a:pPr lvl="1"/>
            <a:r>
              <a:rPr lang="en-US" dirty="0" smtClean="0"/>
              <a:t>1 </a:t>
            </a:r>
            <a:r>
              <a:rPr lang="en-US" dirty="0"/>
              <a:t>Den </a:t>
            </a:r>
            <a:r>
              <a:rPr lang="en-US" dirty="0" smtClean="0"/>
              <a:t>Leader (at least)</a:t>
            </a: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831080" y="1447800"/>
            <a:ext cx="4160520" cy="4876800"/>
          </a:xfrm>
        </p:spPr>
        <p:txBody>
          <a:bodyPr/>
          <a:lstStyle/>
          <a:p>
            <a:r>
              <a:rPr lang="en-US" dirty="0"/>
              <a:t>Boy Scouts and </a:t>
            </a:r>
            <a:r>
              <a:rPr lang="en-US" dirty="0" smtClean="0"/>
              <a:t>Venturing</a:t>
            </a:r>
            <a:endParaRPr lang="en-US" dirty="0"/>
          </a:p>
          <a:p>
            <a:pPr lvl="1"/>
            <a:r>
              <a:rPr lang="en-US" dirty="0"/>
              <a:t>Charter Rep.</a:t>
            </a:r>
          </a:p>
          <a:p>
            <a:pPr lvl="1"/>
            <a:r>
              <a:rPr lang="en-US" dirty="0"/>
              <a:t>Committee </a:t>
            </a:r>
            <a:r>
              <a:rPr lang="en-US" dirty="0" smtClean="0"/>
              <a:t>Chair</a:t>
            </a:r>
            <a:endParaRPr lang="en-US" dirty="0"/>
          </a:p>
          <a:p>
            <a:pPr lvl="1"/>
            <a:r>
              <a:rPr lang="en-US" dirty="0"/>
              <a:t>2 </a:t>
            </a:r>
            <a:r>
              <a:rPr lang="en-US" dirty="0" smtClean="0"/>
              <a:t>Committee</a:t>
            </a:r>
            <a:endParaRPr lang="en-US" dirty="0"/>
          </a:p>
          <a:p>
            <a:pPr lvl="2"/>
            <a:r>
              <a:rPr lang="en-US" dirty="0"/>
              <a:t>Scout Parent Coordinator </a:t>
            </a:r>
            <a:r>
              <a:rPr lang="en-US" dirty="0" smtClean="0"/>
              <a:t>Counts</a:t>
            </a:r>
            <a:endParaRPr lang="en-US" dirty="0"/>
          </a:p>
          <a:p>
            <a:pPr lvl="1"/>
            <a:r>
              <a:rPr lang="en-US" dirty="0"/>
              <a:t>Scoutmaster or Crew Advisor</a:t>
            </a:r>
          </a:p>
        </p:txBody>
      </p:sp>
      <p:pic>
        <p:nvPicPr>
          <p:cNvPr id="14338" name="Picture 2" descr="http://sr.photos3.fotosearch.com/bthumb/CSP/CSP990/k9951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86374"/>
            <a:ext cx="1619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Charter </a:t>
            </a:r>
            <a:r>
              <a:rPr lang="en-US" dirty="0" smtClean="0"/>
              <a:t>&amp; apps </a:t>
            </a:r>
            <a:r>
              <a:rPr lang="en-US" dirty="0"/>
              <a:t>n</a:t>
            </a:r>
            <a:r>
              <a:rPr lang="en-US" dirty="0" smtClean="0"/>
              <a:t>ot signed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i="1" dirty="0"/>
              <a:t>Executive Officer</a:t>
            </a:r>
            <a:r>
              <a:rPr lang="en-US" dirty="0"/>
              <a:t> must sign the charter approving the adult leadership.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i="1" dirty="0"/>
              <a:t>Unit Leader</a:t>
            </a:r>
            <a:r>
              <a:rPr lang="en-US" dirty="0"/>
              <a:t> must sign the charter certifying all members are active.</a:t>
            </a:r>
          </a:p>
          <a:p>
            <a:pPr>
              <a:lnSpc>
                <a:spcPct val="90000"/>
              </a:lnSpc>
            </a:pPr>
            <a:r>
              <a:rPr lang="en-US" i="1" dirty="0"/>
              <a:t>Parents</a:t>
            </a:r>
            <a:r>
              <a:rPr lang="en-US" dirty="0"/>
              <a:t> and </a:t>
            </a:r>
            <a:r>
              <a:rPr lang="en-US" i="1" dirty="0"/>
              <a:t>Unit Leader</a:t>
            </a:r>
            <a:r>
              <a:rPr lang="en-US" dirty="0"/>
              <a:t> must sign all youth applications.</a:t>
            </a:r>
          </a:p>
          <a:p>
            <a:pPr>
              <a:lnSpc>
                <a:spcPct val="90000"/>
              </a:lnSpc>
            </a:pPr>
            <a:r>
              <a:rPr lang="en-US" i="1" dirty="0" smtClean="0"/>
              <a:t>Charter Organization Executive </a:t>
            </a:r>
            <a:r>
              <a:rPr lang="en-US" i="1" dirty="0"/>
              <a:t>Officer</a:t>
            </a:r>
            <a:r>
              <a:rPr lang="en-US" dirty="0"/>
              <a:t> </a:t>
            </a:r>
            <a:r>
              <a:rPr lang="en-US" u="sng" dirty="0"/>
              <a:t>or</a:t>
            </a:r>
            <a:r>
              <a:rPr lang="en-US" dirty="0"/>
              <a:t> </a:t>
            </a:r>
            <a:r>
              <a:rPr lang="en-US" i="1" dirty="0"/>
              <a:t>Charter Rep. </a:t>
            </a:r>
            <a:r>
              <a:rPr lang="en-US" u="sng" dirty="0"/>
              <a:t>and </a:t>
            </a:r>
            <a:r>
              <a:rPr lang="en-US" i="1" dirty="0"/>
              <a:t>Committee Chairman </a:t>
            </a:r>
            <a:r>
              <a:rPr lang="en-US" dirty="0"/>
              <a:t>must sign all adult applications.</a:t>
            </a:r>
          </a:p>
        </p:txBody>
      </p:sp>
      <p:pic>
        <p:nvPicPr>
          <p:cNvPr id="4" name="Picture 2" descr="http://sr.photos3.fotosearch.com/bthumb/CSP/CSP990/k9951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86374"/>
            <a:ext cx="1619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103"/>
            <a:ext cx="868680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No Apps for New Youth/Adults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/>
              <a:t>If </a:t>
            </a:r>
            <a:r>
              <a:rPr lang="en-US" dirty="0" smtClean="0"/>
              <a:t>new youth </a:t>
            </a:r>
            <a:r>
              <a:rPr lang="en-US" dirty="0"/>
              <a:t>or adult </a:t>
            </a:r>
            <a:r>
              <a:rPr lang="en-US" dirty="0" smtClean="0"/>
              <a:t>added to the re-charter; new application needed.</a:t>
            </a:r>
            <a:endParaRPr lang="en-US" dirty="0"/>
          </a:p>
          <a:p>
            <a:r>
              <a:rPr lang="en-US" dirty="0"/>
              <a:t>A list </a:t>
            </a:r>
            <a:r>
              <a:rPr lang="en-US" dirty="0" smtClean="0"/>
              <a:t>will </a:t>
            </a:r>
            <a:r>
              <a:rPr lang="en-US" dirty="0"/>
              <a:t>print at the end as needing </a:t>
            </a:r>
            <a:r>
              <a:rPr lang="en-US" dirty="0" smtClean="0"/>
              <a:t>apps.</a:t>
            </a:r>
            <a:endParaRPr lang="en-US" dirty="0"/>
          </a:p>
          <a:p>
            <a:r>
              <a:rPr lang="en-US" i="1" dirty="0" smtClean="0"/>
              <a:t>Reminder</a:t>
            </a:r>
            <a:r>
              <a:rPr lang="en-US" dirty="0" smtClean="0"/>
              <a:t> </a:t>
            </a:r>
            <a:r>
              <a:rPr lang="en-US" dirty="0"/>
              <a:t>– new adult applications require the Disclosure Form for Criminal Background </a:t>
            </a:r>
            <a:r>
              <a:rPr lang="en-US" dirty="0" smtClean="0"/>
              <a:t>Checks and proof of Youth Protection Training.</a:t>
            </a:r>
            <a:endParaRPr lang="en-US" dirty="0"/>
          </a:p>
        </p:txBody>
      </p:sp>
      <p:pic>
        <p:nvPicPr>
          <p:cNvPr id="4" name="Picture 2" descr="http://sr.photos3.fotosearch.com/bthumb/CSP/CSP990/k9951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86374"/>
            <a:ext cx="1619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Adults </a:t>
            </a:r>
            <a:r>
              <a:rPr lang="en-US" dirty="0" smtClean="0"/>
              <a:t>Not Providing SS#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/>
              <a:t>All </a:t>
            </a:r>
            <a:r>
              <a:rPr lang="en-US" dirty="0" smtClean="0"/>
              <a:t>adult </a:t>
            </a:r>
            <a:r>
              <a:rPr lang="en-US" dirty="0"/>
              <a:t>leaders go through </a:t>
            </a:r>
            <a:r>
              <a:rPr lang="en-US" dirty="0" smtClean="0"/>
              <a:t>criminal background </a:t>
            </a:r>
            <a:r>
              <a:rPr lang="en-US" dirty="0"/>
              <a:t>check.</a:t>
            </a:r>
          </a:p>
          <a:p>
            <a:r>
              <a:rPr lang="en-US" dirty="0" smtClean="0"/>
              <a:t>Lexis </a:t>
            </a:r>
            <a:r>
              <a:rPr lang="en-US" dirty="0" err="1" smtClean="0"/>
              <a:t>Nexis</a:t>
            </a:r>
            <a:r>
              <a:rPr lang="en-US" dirty="0" smtClean="0"/>
              <a:t> uses </a:t>
            </a:r>
            <a:r>
              <a:rPr lang="en-US" dirty="0"/>
              <a:t>the SS# to ID the person.</a:t>
            </a:r>
          </a:p>
          <a:p>
            <a:r>
              <a:rPr lang="en-US" dirty="0" smtClean="0"/>
              <a:t>No SS</a:t>
            </a:r>
            <a:r>
              <a:rPr lang="en-US" dirty="0"/>
              <a:t>#, they can not be a leader.</a:t>
            </a:r>
          </a:p>
        </p:txBody>
      </p:sp>
      <p:pic>
        <p:nvPicPr>
          <p:cNvPr id="4" name="Picture 2" descr="http://sr.photos3.fotosearch.com/bthumb/CSP/CSP990/k9951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86374"/>
            <a:ext cx="1619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0926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Too Many Multiple </a:t>
            </a:r>
            <a:r>
              <a:rPr lang="en-US" dirty="0" smtClean="0"/>
              <a:t>Positions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/>
              <a:t>The Charter Representative can also be the Committee </a:t>
            </a:r>
            <a:r>
              <a:rPr lang="en-US" dirty="0" smtClean="0"/>
              <a:t>Chairman or Committee Member.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Charter Organization Executive </a:t>
            </a:r>
            <a:r>
              <a:rPr lang="en-US" dirty="0"/>
              <a:t>Officer can be any position in the unit (but would pay for that position</a:t>
            </a:r>
            <a:r>
              <a:rPr lang="en-US" dirty="0" smtClean="0"/>
              <a:t>).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All other positions – one person, one job.</a:t>
            </a:r>
          </a:p>
        </p:txBody>
      </p:sp>
      <p:pic>
        <p:nvPicPr>
          <p:cNvPr id="4" name="Picture 2" descr="http://sr.photos3.fotosearch.com/bthumb/CSP/CSP990/k9951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86374"/>
            <a:ext cx="1619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People Multiple Out </a:t>
            </a:r>
            <a:r>
              <a:rPr lang="en-US" dirty="0" smtClean="0"/>
              <a:t>of Program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26720" y="1447800"/>
            <a:ext cx="8183880" cy="4187952"/>
          </a:xfrm>
        </p:spPr>
        <p:txBody>
          <a:bodyPr/>
          <a:lstStyle/>
          <a:p>
            <a:r>
              <a:rPr lang="en-US" dirty="0" smtClean="0"/>
              <a:t>Happens when </a:t>
            </a:r>
            <a:r>
              <a:rPr lang="en-US" dirty="0"/>
              <a:t>they </a:t>
            </a:r>
            <a:r>
              <a:rPr lang="en-US" dirty="0" smtClean="0"/>
              <a:t>Multiple </a:t>
            </a:r>
            <a:r>
              <a:rPr lang="en-US" dirty="0"/>
              <a:t>everywhere.  </a:t>
            </a:r>
          </a:p>
          <a:p>
            <a:r>
              <a:rPr lang="en-US" dirty="0"/>
              <a:t>Each person must have a primary position in which they pay registration fees.</a:t>
            </a:r>
          </a:p>
          <a:p>
            <a:r>
              <a:rPr lang="en-US" dirty="0"/>
              <a:t>When the “primary registration” becomes due and not renewed, that person drops from being registered in all locations.</a:t>
            </a:r>
          </a:p>
        </p:txBody>
      </p:sp>
      <p:pic>
        <p:nvPicPr>
          <p:cNvPr id="4" name="Picture 2" descr="http://sr.photos3.fotosearch.com/bthumb/CSP/CSP990/k9951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86374"/>
            <a:ext cx="1619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/>
              <a:t>Information I</a:t>
            </a:r>
            <a:r>
              <a:rPr lang="en-US" dirty="0" smtClean="0"/>
              <a:t>nput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No spaces in last names </a:t>
            </a:r>
            <a:r>
              <a:rPr lang="en-US" sz="2400" dirty="0"/>
              <a:t>(</a:t>
            </a:r>
            <a:r>
              <a:rPr lang="en-US" sz="2400" dirty="0" err="1"/>
              <a:t>DeCarlo</a:t>
            </a:r>
            <a:r>
              <a:rPr lang="en-US" sz="2400" dirty="0"/>
              <a:t> </a:t>
            </a:r>
            <a:r>
              <a:rPr lang="en-US" sz="2400" dirty="0" smtClean="0"/>
              <a:t>not De </a:t>
            </a:r>
            <a:r>
              <a:rPr lang="en-US" sz="2400" dirty="0"/>
              <a:t>Carlo)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No apostrophes </a:t>
            </a:r>
            <a:r>
              <a:rPr lang="en-US" sz="2400" dirty="0"/>
              <a:t>(</a:t>
            </a:r>
            <a:r>
              <a:rPr lang="en-US" sz="2400" dirty="0" err="1"/>
              <a:t>OBrian</a:t>
            </a:r>
            <a:r>
              <a:rPr lang="en-US" sz="2400" dirty="0"/>
              <a:t> not O’Brian)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No initials for first names</a:t>
            </a:r>
          </a:p>
          <a:p>
            <a:pPr>
              <a:lnSpc>
                <a:spcPct val="90000"/>
              </a:lnSpc>
            </a:pPr>
            <a:r>
              <a:rPr lang="en-US" dirty="0"/>
              <a:t>Use an initial for a middle </a:t>
            </a:r>
            <a:r>
              <a:rPr lang="en-US" dirty="0" smtClean="0"/>
              <a:t>name; </a:t>
            </a:r>
            <a:r>
              <a:rPr lang="en-US" dirty="0"/>
              <a:t>don’t use a </a:t>
            </a:r>
            <a:r>
              <a:rPr lang="en-US" dirty="0" smtClean="0"/>
              <a:t>period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Prefixes are Dr., Rev. etc. 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Suffixes </a:t>
            </a:r>
            <a:r>
              <a:rPr lang="en-US" dirty="0"/>
              <a:t>are Jr., III, etc. 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No </a:t>
            </a:r>
            <a:r>
              <a:rPr lang="en-US" dirty="0"/>
              <a:t>need to enter Mr. or Mrs.</a:t>
            </a:r>
          </a:p>
        </p:txBody>
      </p:sp>
      <p:pic>
        <p:nvPicPr>
          <p:cNvPr id="5" name="Picture 2" descr="http://sr.photos3.fotosearch.com/bthumb/CSP/CSP990/k9951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86374"/>
            <a:ext cx="1619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/>
              <a:t>Information Input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/>
              <a:t>Change wrong contact information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/>
              <a:t>Address, phone number, </a:t>
            </a:r>
            <a:r>
              <a:rPr lang="en-US" sz="2400" dirty="0" smtClean="0"/>
              <a:t>etc.)</a:t>
            </a:r>
            <a:endParaRPr lang="en-US" dirty="0"/>
          </a:p>
          <a:p>
            <a:r>
              <a:rPr lang="en-US" dirty="0"/>
              <a:t>Change grades if wrong, but </a:t>
            </a:r>
            <a:r>
              <a:rPr lang="en-US" u="sng" dirty="0"/>
              <a:t>don’t</a:t>
            </a:r>
            <a:r>
              <a:rPr lang="en-US" dirty="0"/>
              <a:t> “update” to the next years grade.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2400" dirty="0" err="1" smtClean="0"/>
              <a:t>ScoutNet</a:t>
            </a:r>
            <a:r>
              <a:rPr lang="en-US" sz="2400" dirty="0" smtClean="0"/>
              <a:t> </a:t>
            </a:r>
            <a:r>
              <a:rPr lang="en-US" sz="2400" dirty="0"/>
              <a:t>will do automatically on June </a:t>
            </a:r>
            <a:r>
              <a:rPr lang="en-US" sz="2400" dirty="0" smtClean="0"/>
              <a:t>1)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http://sr.photos3.fotosearch.com/bthumb/CSP/CSP990/k9951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86374"/>
            <a:ext cx="1619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10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No Follow-up </a:t>
            </a:r>
            <a:r>
              <a:rPr lang="en-US" dirty="0"/>
              <a:t>with </a:t>
            </a:r>
            <a:r>
              <a:rPr lang="en-US" dirty="0" smtClean="0"/>
              <a:t>Drops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Every person, youth and adult, should be contacted and asked to renew in Scouting and/or invited to rejoin.</a:t>
            </a:r>
          </a:p>
          <a:p>
            <a:pPr>
              <a:lnSpc>
                <a:spcPct val="90000"/>
              </a:lnSpc>
            </a:pPr>
            <a:r>
              <a:rPr lang="en-US" dirty="0"/>
              <a:t>If they chose not to, ask why.  This allows </a:t>
            </a:r>
            <a:r>
              <a:rPr lang="en-US" dirty="0" smtClean="0"/>
              <a:t>us </a:t>
            </a:r>
            <a:r>
              <a:rPr lang="en-US" dirty="0"/>
              <a:t>to gain a better understanding of why people are leaving </a:t>
            </a:r>
            <a:r>
              <a:rPr lang="en-US" dirty="0" smtClean="0"/>
              <a:t>the </a:t>
            </a:r>
            <a:r>
              <a:rPr lang="en-US" dirty="0"/>
              <a:t>program.</a:t>
            </a:r>
          </a:p>
          <a:p>
            <a:pPr>
              <a:lnSpc>
                <a:spcPct val="90000"/>
              </a:lnSpc>
            </a:pPr>
            <a:r>
              <a:rPr lang="en-US" dirty="0"/>
              <a:t>In some circumstances, where you can offer alternatives (another unit with another meeting night.)</a:t>
            </a:r>
          </a:p>
        </p:txBody>
      </p:sp>
      <p:pic>
        <p:nvPicPr>
          <p:cNvPr id="15362" name="Picture 2" descr="http://2.bp.blogspot.com/_zg_RpQ14M2g/S03G36Gnf-I/AAAAAAAALxc/_GDyzkD0OPY/s400/LaundryBluesSadFac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5334000"/>
            <a:ext cx="1216025" cy="115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94468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3200" i="1" dirty="0" smtClean="0">
                <a:latin typeface="Lucida Sans Unicode" pitchFamily="34" charset="0"/>
              </a:rPr>
              <a:t>And have the knowledge you need!</a:t>
            </a:r>
          </a:p>
        </p:txBody>
      </p:sp>
      <p:sp>
        <p:nvSpPr>
          <p:cNvPr id="15365" name="Text Placeholder 2"/>
          <p:cNvSpPr>
            <a:spLocks/>
          </p:cNvSpPr>
          <p:nvPr/>
        </p:nvSpPr>
        <p:spPr bwMode="auto">
          <a:xfrm>
            <a:off x="1066800" y="11430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400"/>
              </a:spcBef>
              <a:buClr>
                <a:srgbClr val="AD2E27"/>
              </a:buClr>
              <a:buSzPct val="68000"/>
              <a:buFont typeface="Wingdings 3" pitchFamily="18" charset="2"/>
              <a:buNone/>
            </a:pPr>
            <a:r>
              <a:rPr lang="en-US" sz="5400" b="1" dirty="0" smtClean="0">
                <a:solidFill>
                  <a:srgbClr val="AD2E2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  <a:cs typeface="Arial" pitchFamily="34" charset="0"/>
              </a:rPr>
              <a:t>More Information</a:t>
            </a:r>
            <a:r>
              <a:rPr lang="en-US" sz="4000" dirty="0">
                <a:solidFill>
                  <a:prstClr val="white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en-US" sz="4000" dirty="0">
                <a:solidFill>
                  <a:prstClr val="white"/>
                </a:solidFill>
                <a:latin typeface="Lucida Sans Unicode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7EEDD"/>
                </a:solidFill>
                <a:latin typeface="Lucida Sans Unicode" pitchFamily="34" charset="0"/>
                <a:cs typeface="Arial" pitchFamily="34" charset="0"/>
              </a:rPr>
              <a:t>To help you succeed!</a:t>
            </a:r>
            <a:endParaRPr lang="en-US" sz="4000" dirty="0">
              <a:solidFill>
                <a:srgbClr val="F7EEDD"/>
              </a:solidFill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15366" name="Picture 13" descr="AnnivGrStandard_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/>
              <a:t>What is a “Charter”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3429000"/>
          </a:xfrm>
        </p:spPr>
        <p:txBody>
          <a:bodyPr/>
          <a:lstStyle/>
          <a:p>
            <a:r>
              <a:rPr lang="en-US" dirty="0"/>
              <a:t>Permission </a:t>
            </a:r>
            <a:r>
              <a:rPr lang="en-US" dirty="0" smtClean="0"/>
              <a:t>granted </a:t>
            </a:r>
            <a:r>
              <a:rPr lang="en-US" dirty="0"/>
              <a:t>by the national council to an organization enabling them to use the Scouting program as  part of their youth service program.</a:t>
            </a:r>
          </a:p>
          <a:p>
            <a:r>
              <a:rPr lang="en-US" dirty="0" smtClean="0"/>
              <a:t>Agreement </a:t>
            </a:r>
            <a:r>
              <a:rPr lang="en-US" dirty="0"/>
              <a:t>between </a:t>
            </a:r>
            <a:r>
              <a:rPr lang="en-US" dirty="0" smtClean="0"/>
              <a:t>organization </a:t>
            </a:r>
            <a:r>
              <a:rPr lang="en-US" dirty="0"/>
              <a:t>and </a:t>
            </a:r>
            <a:r>
              <a:rPr lang="en-US" dirty="0" smtClean="0"/>
              <a:t>BSA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 smtClean="0"/>
              <a:t>Renewed annually.</a:t>
            </a:r>
            <a:endParaRPr lang="en-US" dirty="0"/>
          </a:p>
        </p:txBody>
      </p:sp>
      <p:pic>
        <p:nvPicPr>
          <p:cNvPr id="4" name="Picture 3" descr="\\LG-NAS1\volume1_public\^^^Commissioner\Recharter\2014 Recharter Renewal Packet\chart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60" y="4191000"/>
            <a:ext cx="1798320" cy="2362011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 smtClean="0"/>
              <a:t>Check New Member Status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8200" cy="4187952"/>
          </a:xfrm>
        </p:spPr>
        <p:txBody>
          <a:bodyPr/>
          <a:lstStyle/>
          <a:p>
            <a:r>
              <a:rPr lang="en-US" dirty="0" smtClean="0"/>
              <a:t>Make sure all new membership registration forms have been entered – BEFORE loading the roster.</a:t>
            </a:r>
          </a:p>
          <a:p>
            <a:r>
              <a:rPr lang="en-US" dirty="0" smtClean="0"/>
              <a:t>Loading roster will “freeze” unit membership.</a:t>
            </a:r>
          </a:p>
          <a:p>
            <a:r>
              <a:rPr lang="en-US" dirty="0" smtClean="0"/>
              <a:t>Any members not entered prior to freezing will be in “limbo” and will not show up on charter.</a:t>
            </a:r>
            <a:endParaRPr lang="en-US" dirty="0"/>
          </a:p>
        </p:txBody>
      </p:sp>
      <p:pic>
        <p:nvPicPr>
          <p:cNvPr id="7172" name="Picture 4" descr="http://www.iconsdb.com/icons/preview/green/check-mark-8-x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004" y="5029200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 smtClean="0"/>
              <a:t>Communicate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8200" cy="41879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Provide status to ADC/DC and USE frequently.</a:t>
            </a:r>
            <a:endParaRPr lang="en-US" dirty="0"/>
          </a:p>
          <a:p>
            <a:r>
              <a:rPr lang="en-US" dirty="0" smtClean="0"/>
              <a:t>Use the “Commissioners Unit Charter Renewal Status Report” (available from USE).</a:t>
            </a:r>
          </a:p>
          <a:p>
            <a:r>
              <a:rPr lang="en-US" dirty="0" smtClean="0"/>
              <a:t>Use the data to properly monitor and support the </a:t>
            </a:r>
            <a:r>
              <a:rPr lang="en-US" dirty="0" err="1" smtClean="0"/>
              <a:t>rechartering</a:t>
            </a:r>
            <a:r>
              <a:rPr lang="en-US" dirty="0" smtClean="0"/>
              <a:t> process.</a:t>
            </a:r>
            <a:endParaRPr lang="en-US" dirty="0"/>
          </a:p>
        </p:txBody>
      </p:sp>
      <p:pic>
        <p:nvPicPr>
          <p:cNvPr id="5122" name="Picture 2" descr="http://www.managingamericans.com/pub/images/20130102014954_CommunicateWithClar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45238"/>
            <a:ext cx="3124200" cy="173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 smtClean="0"/>
              <a:t>Stage Status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8200" cy="4187952"/>
          </a:xfrm>
        </p:spPr>
        <p:txBody>
          <a:bodyPr/>
          <a:lstStyle/>
          <a:p>
            <a:pPr marL="623887" indent="-514350">
              <a:lnSpc>
                <a:spcPct val="150000"/>
              </a:lnSpc>
              <a:buSzPct val="95000"/>
              <a:buFont typeface="+mj-lt"/>
              <a:buAutoNum type="arabicPeriod"/>
            </a:pPr>
            <a:r>
              <a:rPr lang="en-US" dirty="0" smtClean="0"/>
              <a:t>Load Roster</a:t>
            </a:r>
            <a:br>
              <a:rPr lang="en-US" dirty="0" smtClean="0"/>
            </a:br>
            <a:r>
              <a:rPr lang="en-US" dirty="0" smtClean="0"/>
              <a:t>(UMS Reconciliation)</a:t>
            </a:r>
          </a:p>
          <a:p>
            <a:pPr marL="623887" indent="-514350">
              <a:lnSpc>
                <a:spcPct val="150000"/>
              </a:lnSpc>
              <a:buSzPct val="95000"/>
              <a:buFont typeface="+mj-lt"/>
              <a:buAutoNum type="arabicPeriod"/>
            </a:pPr>
            <a:r>
              <a:rPr lang="en-US" dirty="0" smtClean="0"/>
              <a:t>Renew Roster</a:t>
            </a:r>
          </a:p>
          <a:p>
            <a:pPr marL="623887" indent="-514350">
              <a:lnSpc>
                <a:spcPct val="150000"/>
              </a:lnSpc>
              <a:buSzPct val="95000"/>
              <a:buFont typeface="+mj-lt"/>
              <a:buAutoNum type="arabicPeriod"/>
            </a:pPr>
            <a:r>
              <a:rPr lang="en-US" dirty="0" smtClean="0"/>
              <a:t>Check Roster</a:t>
            </a:r>
          </a:p>
          <a:p>
            <a:pPr marL="623887" indent="-514350">
              <a:lnSpc>
                <a:spcPct val="150000"/>
              </a:lnSpc>
              <a:buSzPct val="95000"/>
              <a:buFont typeface="+mj-lt"/>
              <a:buAutoNum type="arabicPeriod"/>
            </a:pPr>
            <a:r>
              <a:rPr lang="en-US" dirty="0" smtClean="0"/>
              <a:t>Summary</a:t>
            </a:r>
          </a:p>
          <a:p>
            <a:pPr marL="623887" indent="-514350">
              <a:lnSpc>
                <a:spcPct val="150000"/>
              </a:lnSpc>
              <a:buSzPct val="95000"/>
              <a:buFont typeface="+mj-lt"/>
              <a:buAutoNum type="arabicPeriod"/>
            </a:pPr>
            <a:r>
              <a:rPr lang="en-US" dirty="0" smtClean="0"/>
              <a:t>Submitted</a:t>
            </a:r>
            <a:endParaRPr lang="en-US" dirty="0"/>
          </a:p>
        </p:txBody>
      </p:sp>
      <p:pic>
        <p:nvPicPr>
          <p:cNvPr id="6146" name="Picture 2" descr="http://www.dataintegrationblog.com/wp-content/uploads/2010/09/numbers_23986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10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Use Your “Tools”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“UCRS Members Not Renewed Roster”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Available from your Unit Service Executive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Recruit members back into Scouting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It’s worth the time and effort!</a:t>
            </a:r>
            <a:endParaRPr lang="en-US" b="1" dirty="0"/>
          </a:p>
        </p:txBody>
      </p:sp>
      <p:pic>
        <p:nvPicPr>
          <p:cNvPr id="4098" name="Picture 2" descr="http://www.clipartbest.com/download?clipart=McLM45q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95800"/>
            <a:ext cx="1945531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 smtClean="0"/>
              <a:t>LHC - Free Advancement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 smtClean="0"/>
              <a:t>JTE Bronze or higher</a:t>
            </a:r>
          </a:p>
          <a:p>
            <a:r>
              <a:rPr lang="en-US" dirty="0" smtClean="0"/>
              <a:t>Participate in FOS &amp; Popcorn 2014</a:t>
            </a:r>
          </a:p>
          <a:p>
            <a:r>
              <a:rPr lang="en-US" dirty="0" smtClean="0"/>
              <a:t>Plan to participate in FOS &amp; Popcorn 2015</a:t>
            </a:r>
          </a:p>
          <a:p>
            <a:r>
              <a:rPr lang="en-US" dirty="0" smtClean="0"/>
              <a:t>Complete form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buNone/>
            </a:pPr>
            <a:r>
              <a:rPr lang="en-US" sz="2000" dirty="0" smtClean="0"/>
              <a:t>FINE PRINT: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Applies to free cloth rank advancement </a:t>
            </a:r>
            <a:br>
              <a:rPr lang="en-US" sz="1800" dirty="0" smtClean="0"/>
            </a:br>
            <a:r>
              <a:rPr lang="en-US" sz="1800" dirty="0" smtClean="0"/>
              <a:t>badges for Bobcat, Tiger, Wolf, Bear, </a:t>
            </a:r>
            <a:r>
              <a:rPr lang="en-US" sz="1800" dirty="0" err="1" smtClean="0"/>
              <a:t>Webelos</a:t>
            </a:r>
            <a:r>
              <a:rPr lang="en-US" sz="1800" dirty="0" smtClean="0"/>
              <a:t>,</a:t>
            </a:r>
            <a:br>
              <a:rPr lang="en-US" sz="1800" dirty="0" smtClean="0"/>
            </a:br>
            <a:r>
              <a:rPr lang="en-US" sz="1800" dirty="0" smtClean="0"/>
              <a:t>Arrow of Light, Scout Tenderfoot, 1st Class, </a:t>
            </a:r>
            <a:br>
              <a:rPr lang="en-US" sz="1800" dirty="0" smtClean="0"/>
            </a:br>
            <a:r>
              <a:rPr lang="en-US" sz="1800" dirty="0" smtClean="0"/>
              <a:t>2nd Class, Star, Life, Eagle and </a:t>
            </a:r>
            <a:br>
              <a:rPr lang="en-US" sz="1800" dirty="0" smtClean="0"/>
            </a:br>
            <a:r>
              <a:rPr lang="en-US" sz="1800" dirty="0" smtClean="0"/>
              <a:t>Venturing Devices.</a:t>
            </a: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pic>
        <p:nvPicPr>
          <p:cNvPr id="172034" name="Picture 2" descr="D:\Commissioner\Cabinet Meeting\Council Coordinated October\Free Advancement 2013.png"/>
          <p:cNvPicPr>
            <a:picLocks noChangeAspect="1" noChangeArrowheads="1"/>
          </p:cNvPicPr>
          <p:nvPr/>
        </p:nvPicPr>
        <p:blipFill>
          <a:blip r:embed="rId3" cstate="print"/>
          <a:srcRect l="6163" r="7559" b="2381"/>
          <a:stretch>
            <a:fillRect/>
          </a:stretch>
        </p:blipFill>
        <p:spPr bwMode="auto">
          <a:xfrm>
            <a:off x="6629400" y="3352800"/>
            <a:ext cx="2133600" cy="3124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183880" cy="1051560"/>
          </a:xfrm>
        </p:spPr>
        <p:txBody>
          <a:bodyPr/>
          <a:lstStyle/>
          <a:p>
            <a:r>
              <a:rPr lang="en-US" dirty="0" smtClean="0"/>
              <a:t>Incentive?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0848"/>
            <a:ext cx="8183880" cy="4187952"/>
          </a:xfrm>
        </p:spPr>
        <p:txBody>
          <a:bodyPr/>
          <a:lstStyle/>
          <a:p>
            <a:r>
              <a:rPr lang="en-US" b="1" i="1" dirty="0" smtClean="0"/>
              <a:t>To Be Determined…</a:t>
            </a:r>
          </a:p>
          <a:p>
            <a:r>
              <a:rPr lang="en-US" dirty="0" smtClean="0"/>
              <a:t>Turn in Charter by December 15.</a:t>
            </a:r>
          </a:p>
          <a:p>
            <a:r>
              <a:rPr lang="en-US" dirty="0" smtClean="0"/>
              <a:t>Use checklist.</a:t>
            </a:r>
          </a:p>
          <a:p>
            <a:r>
              <a:rPr lang="en-US" dirty="0" smtClean="0"/>
              <a:t>Complete and correct.</a:t>
            </a:r>
          </a:p>
          <a:p>
            <a:r>
              <a:rPr lang="en-US" dirty="0" smtClean="0"/>
              <a:t>All fees paid.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Complete form.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Obtain approval of DC or DE.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419600"/>
            <a:ext cx="2057400" cy="205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455"/>
            <a:ext cx="8183880" cy="1051560"/>
          </a:xfrm>
        </p:spPr>
        <p:txBody>
          <a:bodyPr/>
          <a:lstStyle/>
          <a:p>
            <a:r>
              <a:rPr lang="en-US" dirty="0" smtClean="0"/>
              <a:t>Fees – NOTE CHANGE!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0848"/>
            <a:ext cx="8534400" cy="4187952"/>
          </a:xfrm>
        </p:spPr>
        <p:txBody>
          <a:bodyPr/>
          <a:lstStyle/>
          <a:p>
            <a:r>
              <a:rPr lang="en-US" dirty="0" smtClean="0"/>
              <a:t>$24 for every registered youth and adult.</a:t>
            </a:r>
          </a:p>
          <a:p>
            <a:pPr lvl="1"/>
            <a:r>
              <a:rPr lang="en-US" dirty="0" smtClean="0"/>
              <a:t>Effective January 1, 2014</a:t>
            </a:r>
          </a:p>
          <a:p>
            <a:r>
              <a:rPr lang="en-US" dirty="0" smtClean="0"/>
              <a:t>Accident &amp; Sickness Insurance:</a:t>
            </a:r>
            <a:endParaRPr lang="en-US" sz="2400" dirty="0"/>
          </a:p>
          <a:p>
            <a:pPr lvl="1"/>
            <a:r>
              <a:rPr lang="en-US" sz="2400" dirty="0" smtClean="0"/>
              <a:t>$2.00 per Cub Scout, $2.50 per Boy Scout</a:t>
            </a:r>
            <a:endParaRPr lang="en-US" sz="2400" dirty="0"/>
          </a:p>
          <a:p>
            <a:r>
              <a:rPr lang="en-US" dirty="0" smtClean="0"/>
              <a:t>$40 charter fee for unit.</a:t>
            </a:r>
          </a:p>
          <a:p>
            <a:r>
              <a:rPr lang="en-US" dirty="0" smtClean="0"/>
              <a:t>$12 for Boy’s Life</a:t>
            </a:r>
            <a:endParaRPr lang="en-US" dirty="0" smtClean="0"/>
          </a:p>
        </p:txBody>
      </p:sp>
      <p:pic>
        <p:nvPicPr>
          <p:cNvPr id="171010" name="Picture 2" descr="D:\Commissioner\Cabinet Meeting\Council Coordinated October\AccSickPlan_Page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128823"/>
            <a:ext cx="1519719" cy="23481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455"/>
            <a:ext cx="8183880" cy="1051560"/>
          </a:xfrm>
        </p:spPr>
        <p:txBody>
          <a:bodyPr/>
          <a:lstStyle/>
          <a:p>
            <a:r>
              <a:rPr lang="en-US" dirty="0" smtClean="0"/>
              <a:t>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187952"/>
          </a:xfrm>
        </p:spPr>
        <p:txBody>
          <a:bodyPr/>
          <a:lstStyle/>
          <a:p>
            <a:r>
              <a:rPr lang="en-US" dirty="0" smtClean="0"/>
              <a:t>Include separate checks</a:t>
            </a:r>
          </a:p>
          <a:p>
            <a:pPr lvl="1"/>
            <a:r>
              <a:rPr lang="en-US" dirty="0" err="1" smtClean="0"/>
              <a:t>Recharter</a:t>
            </a:r>
            <a:r>
              <a:rPr lang="en-US" dirty="0" smtClean="0"/>
              <a:t> fees</a:t>
            </a:r>
          </a:p>
          <a:p>
            <a:pPr lvl="1"/>
            <a:r>
              <a:rPr lang="en-US" dirty="0" smtClean="0"/>
              <a:t>Insurance fees</a:t>
            </a:r>
          </a:p>
          <a:p>
            <a:r>
              <a:rPr lang="en-US" dirty="0" smtClean="0"/>
              <a:t>Make checks payable to: </a:t>
            </a:r>
            <a:br>
              <a:rPr lang="en-US" dirty="0" smtClean="0"/>
            </a:br>
            <a:r>
              <a:rPr lang="en-US" sz="2400" dirty="0" smtClean="0"/>
              <a:t>“LAUREL HIGHLANDS COUNCIL, B.S.A.”</a:t>
            </a:r>
            <a:endParaRPr lang="en-US" dirty="0" smtClean="0"/>
          </a:p>
        </p:txBody>
      </p:sp>
      <p:pic>
        <p:nvPicPr>
          <p:cNvPr id="2052" name="Picture 4" descr="http://www.kmhkreations.net/wp-content/uploads/2011/09/dollar-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46092"/>
            <a:ext cx="1859685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455"/>
            <a:ext cx="8183880" cy="1051560"/>
          </a:xfrm>
        </p:spPr>
        <p:txBody>
          <a:bodyPr/>
          <a:lstStyle/>
          <a:p>
            <a:r>
              <a:rPr lang="en-US" dirty="0" smtClean="0"/>
              <a:t>Journey to Excellence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3806952"/>
          </a:xfrm>
        </p:spPr>
        <p:txBody>
          <a:bodyPr/>
          <a:lstStyle/>
          <a:p>
            <a:r>
              <a:rPr lang="en-US" dirty="0" smtClean="0"/>
              <a:t>Help fill out the Journey to Excellence form and determine if unit qualifies for Bronze, Silver, or Gold recognition.</a:t>
            </a:r>
          </a:p>
          <a:p>
            <a:r>
              <a:rPr lang="en-US" dirty="0" smtClean="0"/>
              <a:t>Use LHC JTE Worksheet</a:t>
            </a:r>
          </a:p>
          <a:p>
            <a:r>
              <a:rPr lang="en-US" dirty="0" smtClean="0"/>
              <a:t>Ask if unit logged their service hours in the JTE Service Hours Reporting website</a:t>
            </a:r>
            <a:br>
              <a:rPr lang="en-US" dirty="0" smtClean="0"/>
            </a:br>
            <a:r>
              <a:rPr lang="en-US" dirty="0" smtClean="0"/>
              <a:t>(https://servicehours.scouting.org)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74" y="4712022"/>
            <a:ext cx="2237426" cy="21459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3507"/>
            <a:ext cx="876300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Youth Protection Begins with “YOU”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 smtClean="0"/>
              <a:t>Every registered adult leader is required to go through youth protection training every 2 years.</a:t>
            </a:r>
          </a:p>
          <a:p>
            <a:endParaRPr lang="en-US" dirty="0"/>
          </a:p>
        </p:txBody>
      </p:sp>
      <p:pic>
        <p:nvPicPr>
          <p:cNvPr id="164866" name="Picture 2" descr="http://lospadresbsa.org/Images/You_Y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2048" y="4835651"/>
            <a:ext cx="1600200" cy="160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0852"/>
            <a:ext cx="8183880" cy="1143000"/>
          </a:xfrm>
        </p:spPr>
        <p:txBody>
          <a:bodyPr/>
          <a:lstStyle/>
          <a:p>
            <a:r>
              <a:rPr lang="en-US" dirty="0"/>
              <a:t>Why Re-charter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495800"/>
          </a:xfrm>
        </p:spPr>
        <p:txBody>
          <a:bodyPr/>
          <a:lstStyle/>
          <a:p>
            <a:r>
              <a:rPr lang="en-US" dirty="0"/>
              <a:t>Renews partnership annually between organization and BSA.</a:t>
            </a:r>
          </a:p>
          <a:p>
            <a:r>
              <a:rPr lang="en-US" dirty="0"/>
              <a:t>Updates paperwork </a:t>
            </a:r>
            <a:r>
              <a:rPr lang="en-US" dirty="0" smtClean="0"/>
              <a:t>– who is active/inactive.</a:t>
            </a:r>
            <a:endParaRPr lang="en-US" dirty="0"/>
          </a:p>
          <a:p>
            <a:r>
              <a:rPr lang="en-US" dirty="0"/>
              <a:t>No one volunteers for more than one year.  </a:t>
            </a:r>
            <a:r>
              <a:rPr lang="en-US" dirty="0" smtClean="0"/>
              <a:t>Scouting </a:t>
            </a:r>
            <a:r>
              <a:rPr lang="en-US" dirty="0"/>
              <a:t>is NOT a lifelong commitment.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/>
              <a:t>renew that commitment annually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algn="ctr">
              <a:buNone/>
            </a:pPr>
            <a:r>
              <a:rPr lang="en-US" b="1" i="1" dirty="0" smtClean="0"/>
              <a:t>(Qualifies Commissioners for awards)</a:t>
            </a:r>
            <a:endParaRPr lang="en-US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029200"/>
            <a:ext cx="2315828" cy="10789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Update E-mails in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 smtClean="0"/>
              <a:t>Allows for better communication.</a:t>
            </a:r>
          </a:p>
          <a:p>
            <a:r>
              <a:rPr lang="en-US" dirty="0" smtClean="0"/>
              <a:t>Needed for the 18th JTE criteria! </a:t>
            </a:r>
            <a:br>
              <a:rPr lang="en-US" dirty="0" smtClean="0"/>
            </a:br>
            <a:r>
              <a:rPr lang="en-US" dirty="0" smtClean="0"/>
              <a:t>(Voice of the Scout).</a:t>
            </a:r>
          </a:p>
          <a:p>
            <a:r>
              <a:rPr lang="en-US" dirty="0" smtClean="0"/>
              <a:t>Helps </a:t>
            </a:r>
            <a:r>
              <a:rPr lang="en-US" dirty="0" err="1" smtClean="0"/>
              <a:t>MyScouting</a:t>
            </a:r>
            <a:r>
              <a:rPr lang="en-US" dirty="0" smtClean="0"/>
              <a:t> Tools - District &amp; Unit management capabilities!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0" y="4835652"/>
            <a:ext cx="2381250" cy="160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“Tool”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652462"/>
          </a:xfrm>
        </p:spPr>
        <p:txBody>
          <a:bodyPr/>
          <a:lstStyle/>
          <a:p>
            <a:r>
              <a:rPr lang="en-US" dirty="0" smtClean="0"/>
              <a:t>Unit Charter Renewal Checklist</a:t>
            </a:r>
            <a:endParaRPr lang="en-US" dirty="0"/>
          </a:p>
        </p:txBody>
      </p:sp>
      <p:pic>
        <p:nvPicPr>
          <p:cNvPr id="169986" name="Picture 2" descr="D:\Commissioner\Cabinet Meeting\Council Coordinated October\Unit Charter Checklist.png"/>
          <p:cNvPicPr>
            <a:picLocks noChangeAspect="1" noChangeArrowheads="1"/>
          </p:cNvPicPr>
          <p:nvPr/>
        </p:nvPicPr>
        <p:blipFill>
          <a:blip r:embed="rId2" cstate="print"/>
          <a:srcRect b="20238"/>
          <a:stretch>
            <a:fillRect/>
          </a:stretch>
        </p:blipFill>
        <p:spPr bwMode="auto">
          <a:xfrm>
            <a:off x="5410200" y="2438400"/>
            <a:ext cx="2971800" cy="3886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Consider a Turn-in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 smtClean="0"/>
              <a:t>Pancake breakfast, coffee &amp; donuts, etc.</a:t>
            </a:r>
          </a:p>
          <a:p>
            <a:r>
              <a:rPr lang="en-US" dirty="0" smtClean="0"/>
              <a:t>Have computer available and internet access.</a:t>
            </a:r>
          </a:p>
          <a:p>
            <a:r>
              <a:rPr lang="en-US" dirty="0" smtClean="0"/>
              <a:t>Combine with training.</a:t>
            </a:r>
            <a:endParaRPr lang="en-US" dirty="0"/>
          </a:p>
        </p:txBody>
      </p:sp>
      <p:pic>
        <p:nvPicPr>
          <p:cNvPr id="1026" name="Picture 2" descr="http://geauganews.tekk3.netdna-cdn.com/wp-content/uploads/pancake-breakfa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19600"/>
            <a:ext cx="2773680" cy="200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Council Turn-in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r>
              <a:rPr lang="en-US" dirty="0" smtClean="0"/>
              <a:t>Last chance for on-time charter renewal</a:t>
            </a:r>
          </a:p>
          <a:p>
            <a:r>
              <a:rPr lang="en-US" dirty="0" smtClean="0"/>
              <a:t>Saturday, December 13, 2014</a:t>
            </a:r>
          </a:p>
          <a:p>
            <a:pPr lvl="1"/>
            <a:r>
              <a:rPr lang="en-US" dirty="0" smtClean="0"/>
              <a:t>Flag Plaza</a:t>
            </a:r>
          </a:p>
          <a:p>
            <a:pPr lvl="1"/>
            <a:r>
              <a:rPr lang="en-US" dirty="0" smtClean="0"/>
              <a:t>Ebensburg Service Center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181600"/>
            <a:ext cx="2855757" cy="12869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Principles to Ensure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691062"/>
          </a:xfrm>
        </p:spPr>
        <p:txBody>
          <a:bodyPr/>
          <a:lstStyle/>
          <a:p>
            <a:r>
              <a:rPr lang="en-US" dirty="0" smtClean="0"/>
              <a:t>Keep the process simple.</a:t>
            </a:r>
          </a:p>
          <a:p>
            <a:pPr lvl="1"/>
            <a:r>
              <a:rPr lang="en-US" dirty="0" smtClean="0"/>
              <a:t>Don’t add anything!</a:t>
            </a:r>
          </a:p>
          <a:p>
            <a:r>
              <a:rPr lang="en-US" dirty="0" smtClean="0"/>
              <a:t>Anticipate anything that could delay on-time renewal</a:t>
            </a:r>
          </a:p>
          <a:p>
            <a:pPr lvl="1"/>
            <a:r>
              <a:rPr lang="en-US" dirty="0" smtClean="0"/>
              <a:t>Is the unit leader going to be out of town for a month? </a:t>
            </a:r>
          </a:p>
          <a:p>
            <a:pPr lvl="1"/>
            <a:r>
              <a:rPr lang="en-US" dirty="0" smtClean="0"/>
              <a:t>Are there unit problems that might delay the renewal? </a:t>
            </a:r>
          </a:p>
          <a:p>
            <a:pPr lvl="1"/>
            <a:r>
              <a:rPr lang="en-US" dirty="0" smtClean="0"/>
              <a:t>Has there been a loss of adults?  Youth?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873" y="5105400"/>
            <a:ext cx="1379220" cy="1379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13" descr="AnnivGrStandard_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7" name="Picture 9" descr="JTE_Logo_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762000"/>
            <a:ext cx="7678738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08BE2-7196-4B78-B3B8-8E814461D07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67" y="0"/>
            <a:ext cx="662786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31" y="152400"/>
            <a:ext cx="285750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670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91737"/>
            <a:ext cx="8229600" cy="1143000"/>
          </a:xfrm>
          <a:noFill/>
        </p:spPr>
        <p:txBody>
          <a:bodyPr/>
          <a:lstStyle/>
          <a:p>
            <a:r>
              <a:rPr lang="en-US" dirty="0" smtClean="0"/>
              <a:t>Why this Training?!  </a:t>
            </a:r>
            <a:r>
              <a:rPr lang="en-US" sz="3600" dirty="0" smtClean="0"/>
              <a:t>(again)</a:t>
            </a:r>
            <a:endParaRPr lang="en-US" dirty="0"/>
          </a:p>
        </p:txBody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Commissioners are </a:t>
            </a:r>
            <a:r>
              <a:rPr lang="en-US" sz="3600" b="1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responsible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unit charter renewal.</a:t>
            </a:r>
          </a:p>
          <a:p>
            <a:pPr>
              <a:buNone/>
            </a:pPr>
            <a:endParaRPr lang="en-US" sz="36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It is essential that we know the steps in the process.</a:t>
            </a:r>
            <a:endParaRPr lang="en-US" sz="3200" dirty="0"/>
          </a:p>
        </p:txBody>
      </p:sp>
      <p:pic>
        <p:nvPicPr>
          <p:cNvPr id="120836" name="Picture 4" descr="Wreath_s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04800"/>
            <a:ext cx="906463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1737"/>
            <a:ext cx="8183880" cy="1143000"/>
          </a:xfrm>
        </p:spPr>
        <p:txBody>
          <a:bodyPr/>
          <a:lstStyle/>
          <a:p>
            <a:r>
              <a:rPr lang="en-US" dirty="0" smtClean="0"/>
              <a:t>Renewal Packet Contents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4419600"/>
          </a:xfrm>
        </p:spPr>
        <p:txBody>
          <a:bodyPr/>
          <a:lstStyle/>
          <a:p>
            <a:r>
              <a:rPr lang="en-US" sz="2400" dirty="0" smtClean="0"/>
              <a:t>Online charter renewal code and instructions </a:t>
            </a:r>
            <a:br>
              <a:rPr lang="en-US" sz="2400" dirty="0" smtClean="0"/>
            </a:br>
            <a:r>
              <a:rPr lang="en-US" sz="2000" dirty="0" smtClean="0"/>
              <a:t>(unit specific)</a:t>
            </a:r>
            <a:endParaRPr lang="en-US" sz="2400" dirty="0" smtClean="0"/>
          </a:p>
          <a:p>
            <a:r>
              <a:rPr lang="en-US" sz="2400" dirty="0" smtClean="0"/>
              <a:t>Unit account card </a:t>
            </a:r>
            <a:br>
              <a:rPr lang="en-US" sz="2400" dirty="0" smtClean="0"/>
            </a:br>
            <a:r>
              <a:rPr lang="en-US" sz="2000" dirty="0" smtClean="0"/>
              <a:t>(ID’s who can sign for unit account at Flag Plaza)</a:t>
            </a:r>
            <a:endParaRPr lang="en-US" sz="2400" dirty="0" smtClean="0"/>
          </a:p>
          <a:p>
            <a:r>
              <a:rPr lang="en-US" sz="2400" dirty="0" smtClean="0"/>
              <a:t>Charter renewal checklist</a:t>
            </a:r>
          </a:p>
          <a:p>
            <a:r>
              <a:rPr lang="en-US" sz="2400" dirty="0" smtClean="0"/>
              <a:t>JTE requirements </a:t>
            </a:r>
            <a:r>
              <a:rPr lang="en-US" sz="2000" dirty="0" smtClean="0"/>
              <a:t>(unit type specific)</a:t>
            </a:r>
            <a:endParaRPr lang="en-US" sz="2400" dirty="0" smtClean="0"/>
          </a:p>
          <a:p>
            <a:r>
              <a:rPr lang="en-US" sz="2400" dirty="0" smtClean="0"/>
              <a:t>Free advancement form </a:t>
            </a:r>
            <a:r>
              <a:rPr lang="en-US" sz="2000" dirty="0" smtClean="0"/>
              <a:t>(in triplicate)</a:t>
            </a:r>
            <a:endParaRPr lang="en-US" sz="2400" dirty="0" smtClean="0"/>
          </a:p>
          <a:p>
            <a:r>
              <a:rPr lang="en-US" sz="2400" dirty="0" smtClean="0"/>
              <a:t>Internet advancement Instructions</a:t>
            </a:r>
          </a:p>
          <a:p>
            <a:r>
              <a:rPr lang="en-US" sz="2400" dirty="0" smtClean="0"/>
              <a:t>Incentive form </a:t>
            </a:r>
            <a:r>
              <a:rPr lang="en-US" sz="2400" i="1" dirty="0" smtClean="0"/>
              <a:t>(TBD)</a:t>
            </a:r>
          </a:p>
          <a:p>
            <a:r>
              <a:rPr lang="en-US" sz="2400" dirty="0" smtClean="0"/>
              <a:t>Accident insurance worksheet </a:t>
            </a:r>
            <a:br>
              <a:rPr lang="en-US" sz="2400" dirty="0" smtClean="0"/>
            </a:br>
            <a:r>
              <a:rPr lang="en-US" sz="2000" dirty="0" smtClean="0"/>
              <a:t>(unit type specific)</a:t>
            </a:r>
            <a:endParaRPr lang="en-US" sz="2400" dirty="0"/>
          </a:p>
        </p:txBody>
      </p:sp>
      <p:pic>
        <p:nvPicPr>
          <p:cNvPr id="9218" name="Picture 2" descr="http://ecx.images-amazon.com/images/I/41EUMi8JCK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55" y="4267200"/>
            <a:ext cx="2206625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Charter Renewal Time Line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3581400"/>
          </a:xfrm>
        </p:spPr>
        <p:txBody>
          <a:bodyPr/>
          <a:lstStyle/>
          <a:p>
            <a:r>
              <a:rPr lang="en-US" dirty="0" smtClean="0"/>
              <a:t>Follow the LHC Timeline.</a:t>
            </a:r>
          </a:p>
          <a:p>
            <a:r>
              <a:rPr lang="en-US" dirty="0" smtClean="0"/>
              <a:t>Process already started.</a:t>
            </a:r>
          </a:p>
        </p:txBody>
      </p:sp>
      <p:pic>
        <p:nvPicPr>
          <p:cNvPr id="4" name="Picture 3" descr="Charter Renewal Time Line Specif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048000"/>
            <a:ext cx="2473037" cy="3200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New This Year (2014)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3581400"/>
          </a:xfrm>
        </p:spPr>
        <p:txBody>
          <a:bodyPr/>
          <a:lstStyle/>
          <a:p>
            <a:r>
              <a:rPr lang="en-US" dirty="0" smtClean="0"/>
              <a:t>Mandatory Online Advancement</a:t>
            </a:r>
          </a:p>
        </p:txBody>
      </p:sp>
      <p:pic>
        <p:nvPicPr>
          <p:cNvPr id="21506" name="Picture 2" descr="http://www.scouting.org/filestore/jpg/33216_WB-2.jpg?w=170&amp;h=225&amp;a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330" y="4267200"/>
            <a:ext cx="142875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806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863"/>
            <a:ext cx="8183880" cy="1051560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83880" cy="3581400"/>
          </a:xfrm>
        </p:spPr>
        <p:txBody>
          <a:bodyPr/>
          <a:lstStyle/>
          <a:p>
            <a:r>
              <a:rPr lang="en-US" dirty="0"/>
              <a:t>3-Months (90-days) prior to re-charter date</a:t>
            </a:r>
          </a:p>
          <a:p>
            <a:pPr lvl="1"/>
            <a:r>
              <a:rPr lang="en-US" sz="2400" dirty="0" smtClean="0"/>
              <a:t>DE meets with Charter Organization Executive Officer:</a:t>
            </a:r>
            <a:endParaRPr lang="en-US" sz="2400" dirty="0"/>
          </a:p>
          <a:p>
            <a:pPr lvl="2"/>
            <a:r>
              <a:rPr lang="en-US" sz="2300" dirty="0" smtClean="0"/>
              <a:t>Discuss </a:t>
            </a:r>
            <a:r>
              <a:rPr lang="en-US" sz="2300" dirty="0"/>
              <a:t>the </a:t>
            </a:r>
            <a:r>
              <a:rPr lang="en-US" sz="2300" dirty="0" smtClean="0"/>
              <a:t>successes </a:t>
            </a:r>
            <a:r>
              <a:rPr lang="en-US" sz="2300" dirty="0"/>
              <a:t>and </a:t>
            </a:r>
            <a:r>
              <a:rPr lang="en-US" sz="2300" dirty="0" smtClean="0"/>
              <a:t>challenges </a:t>
            </a:r>
            <a:r>
              <a:rPr lang="en-US" sz="2300" dirty="0"/>
              <a:t>of </a:t>
            </a:r>
            <a:r>
              <a:rPr lang="en-US" sz="2300" dirty="0" smtClean="0"/>
              <a:t>unit.</a:t>
            </a:r>
            <a:endParaRPr lang="en-US" sz="2300" dirty="0"/>
          </a:p>
          <a:p>
            <a:pPr lvl="2"/>
            <a:r>
              <a:rPr lang="en-US" sz="2300" dirty="0"/>
              <a:t>Review role of the charter organization and local council.</a:t>
            </a:r>
          </a:p>
          <a:p>
            <a:pPr lvl="2"/>
            <a:r>
              <a:rPr lang="en-US" sz="2300" dirty="0"/>
              <a:t>Consider key unit personnel to determine replacements, additions, and recognitions.</a:t>
            </a:r>
          </a:p>
        </p:txBody>
      </p:sp>
      <p:pic>
        <p:nvPicPr>
          <p:cNvPr id="11266" name="Picture 2" descr="http://4.bp.blogspot.com/-YaX9-AuEOv4/UKKB1qybenI/AAAAAAAAAIg/pTxysT4CpsY/s1600/90+Day+Rule+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00600"/>
            <a:ext cx="1599155" cy="1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February Commissioner Training&quot;/&gt;&lt;property id=&quot;20148&quot; value=&quot;5&quot;/&gt;&lt;property id=&quot;20184&quot; value=&quot;7&quot;/&gt;&lt;property id=&quot;20224&quot; value=&quot;D:\My Adobe Presentations\February Commissioner Training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Quote of the month:&amp;quot;&quot;/&gt;&lt;property id=&quot;20303&quot; value=&quot;-1&quot;/&gt;&lt;property id=&quot;20307&quot; value=&quot;399&quot;/&gt;&lt;property id=&quot;20309&quot; value=&quot;-1&quot;/&gt;&lt;/object&gt;&lt;object type=&quot;3&quot; unique_id=&quot;10008&quot;&gt;&lt;property id=&quot;20148&quot; value=&quot;5&quot;/&gt;&lt;property id=&quot;20300&quot; value=&quot;Slide 2 - &amp;quot;COMMISSIONER&amp;#x0D;&amp;#x0A;Training Updates&amp;quot;&quot;/&gt;&lt;property id=&quot;20303&quot; value=&quot;-1&quot;/&gt;&lt;property id=&quot;20307&quot; value=&quot;400&quot;/&gt;&lt;property id=&quot;20309&quot; value=&quot;-1&quot;/&gt;&lt;/object&gt;&lt;object type=&quot;3&quot; unique_id=&quot;10009&quot;&gt;&lt;property id=&quot;20148&quot; value=&quot;5&quot;/&gt;&lt;property id=&quot;20300&quot; value=&quot;Slide 3&quot;/&gt;&lt;property id=&quot;20303&quot; value=&quot;-1&quot;/&gt;&lt;property id=&quot;20307&quot; value=&quot;402&quot;/&gt;&lt;property id=&quot;20309&quot; value=&quot;-1&quot;/&gt;&lt;/object&gt;&lt;object type=&quot;3&quot; unique_id=&quot;10011&quot;&gt;&lt;property id=&quot;20148&quot; value=&quot;5&quot;/&gt;&lt;property id=&quot;20300&quot; value=&quot;Slide 5 - &amp;quot;&amp;#x0D;&amp;#x0A;&amp;#x0D;&amp;#x0A;OOOOPS!&amp;#x0D;&amp;#x0A;&amp;#x0D;&amp;#x0A;&amp;quot;&quot;/&gt;&lt;property id=&quot;20303&quot; value=&quot;-1&quot;/&gt;&lt;property id=&quot;20307&quot; value=&quot;418&quot;/&gt;&lt;property id=&quot;20309&quot; value=&quot;-1&quot;/&gt;&lt;/object&gt;&lt;object type=&quot;3&quot; unique_id=&quot;10766&quot;&gt;&lt;property id=&quot;20148&quot; value=&quot;5&quot;/&gt;&lt;property id=&quot;20300&quot; value=&quot;Slide 7&quot;/&gt;&lt;property id=&quot;20307&quot; value=&quot;453&quot;/&gt;&lt;/object&gt;&lt;object type=&quot;3&quot; unique_id=&quot;12154&quot;&gt;&lt;property id=&quot;20148&quot; value=&quot;5&quot;/&gt;&lt;property id=&quot;20300&quot; value=&quot;Slide 6&quot;/&gt;&lt;property id=&quot;20307&quot; value=&quot;481&quot;/&gt;&lt;/object&gt;&lt;object type=&quot;3&quot; unique_id=&quot;12566&quot;&gt;&lt;property id=&quot;20148&quot; value=&quot;5&quot;/&gt;&lt;property id=&quot;20300&quot; value=&quot;Slide 9 - &amp;quot;Membership Standards&amp;amp;#x09;&amp;quot;&quot;/&gt;&lt;property id=&quot;20307&quot; value=&quot;483&quot;/&gt;&lt;/object&gt;&lt;object type=&quot;3&quot; unique_id=&quot;16317&quot;&gt;&lt;property id=&quot;20148&quot; value=&quot;5&quot;/&gt;&lt;property id=&quot;20300&quot; value=&quot;Slide 8&quot;/&gt;&lt;property id=&quot;20307&quot; value=&quot;482&quot;/&gt;&lt;/object&gt;&lt;object type=&quot;3&quot; unique_id=&quot;16318&quot;&gt;&lt;property id=&quot;20148&quot; value=&quot;5&quot;/&gt;&lt;property id=&quot;20300&quot; value=&quot;Slide 10&quot;/&gt;&lt;property id=&quot;20307&quot; value=&quot;484&quot;/&gt;&lt;/object&gt;&lt;object type=&quot;3&quot; unique_id=&quot;16319&quot;&gt;&lt;property id=&quot;20148&quot; value=&quot;5&quot;/&gt;&lt;property id=&quot;20300&quot; value=&quot;Slide 11 - &amp;quot;The Commissioner Role&amp;quot;&quot;/&gt;&lt;property id=&quot;20307&quot; value=&quot;485&quot;/&gt;&lt;/object&gt;&lt;object type=&quot;3&quot; unique_id=&quot;16320&quot;&gt;&lt;property id=&quot;20148&quot; value=&quot;5&quot;/&gt;&lt;property id=&quot;20300&quot; value=&quot;Slide 12 - &amp;quot;What is a “Charter”&amp;quot;&quot;/&gt;&lt;property id=&quot;20307&quot; value=&quot;486&quot;/&gt;&lt;/object&gt;&lt;object type=&quot;3&quot; unique_id=&quot;16321&quot;&gt;&lt;property id=&quot;20148&quot; value=&quot;5&quot;/&gt;&lt;property id=&quot;20300&quot; value=&quot;Slide 13 - &amp;quot;Why Re-charter&amp;quot;&quot;/&gt;&lt;property id=&quot;20307&quot; value=&quot;487&quot;/&gt;&lt;/object&gt;&lt;object type=&quot;3&quot; unique_id=&quot;16322&quot;&gt;&lt;property id=&quot;20148&quot; value=&quot;5&quot;/&gt;&lt;property id=&quot;20300&quot; value=&quot;Slide 14 - &amp;quot;Why this Training?!  (again)&amp;quot;&quot;/&gt;&lt;property id=&quot;20307&quot; value=&quot;488&quot;/&gt;&lt;/object&gt;&lt;object type=&quot;3&quot; unique_id=&quot;16323&quot;&gt;&lt;property id=&quot;20148&quot; value=&quot;5&quot;/&gt;&lt;property id=&quot;20300&quot; value=&quot;Slide 15 - &amp;quot;Aligns with 4 Focus Areas&amp;quot;&quot;/&gt;&lt;property id=&quot;20307&quot; value=&quot;489&quot;/&gt;&lt;/object&gt;&lt;object type=&quot;3&quot; unique_id=&quot;16324&quot;&gt;&lt;property id=&quot;20148&quot; value=&quot;5&quot;/&gt;&lt;property id=&quot;20300&quot; value=&quot;Slide 16 - &amp;quot;Renewal Packet Contents&amp;quot;&quot;/&gt;&lt;property id=&quot;20307&quot; value=&quot;490&quot;/&gt;&lt;/object&gt;&lt;object type=&quot;3&quot; unique_id=&quot;16325&quot;&gt;&lt;property id=&quot;20148&quot; value=&quot;5&quot;/&gt;&lt;property id=&quot;20300&quot; value=&quot;Slide 17 - &amp;quot;Charter Renewal Time Line&amp;quot;&quot;/&gt;&lt;property id=&quot;20307&quot; value=&quot;491&quot;/&gt;&lt;/object&gt;&lt;object type=&quot;3&quot; unique_id=&quot;16326&quot;&gt;&lt;property id=&quot;20148&quot; value=&quot;5&quot;/&gt;&lt;property id=&quot;20300&quot; value=&quot;Slide 18 - &amp;quot;Process&amp;quot;&quot;/&gt;&lt;property id=&quot;20307&quot; value=&quot;492&quot;/&gt;&lt;/object&gt;&lt;object type=&quot;3&quot; unique_id=&quot;16327&quot;&gt;&lt;property id=&quot;20148&quot; value=&quot;5&quot;/&gt;&lt;property id=&quot;20300&quot; value=&quot;Slide 19 - &amp;quot;Process&amp;quot;&quot;/&gt;&lt;property id=&quot;20307&quot; value=&quot;493&quot;/&gt;&lt;/object&gt;&lt;object type=&quot;3&quot; unique_id=&quot;16328&quot;&gt;&lt;property id=&quot;20148&quot; value=&quot;5&quot;/&gt;&lt;property id=&quot;20300&quot; value=&quot;Slide 20 - &amp;quot;Process&amp;quot;&quot;/&gt;&lt;property id=&quot;20307&quot; value=&quot;494&quot;/&gt;&lt;/object&gt;&lt;object type=&quot;3&quot; unique_id=&quot;16329&quot;&gt;&lt;property id=&quot;20148&quot; value=&quot;5&quot;/&gt;&lt;property id=&quot;20300&quot; value=&quot;Slide 21 - &amp;quot;Process&amp;quot;&quot;/&gt;&lt;property id=&quot;20307&quot; value=&quot;495&quot;/&gt;&lt;/object&gt;&lt;object type=&quot;3&quot; unique_id=&quot;16330&quot;&gt;&lt;property id=&quot;20148&quot; value=&quot;5&quot;/&gt;&lt;property id=&quot;20300&quot; value=&quot;Slide 22 - &amp;quot;Internet Re-chartering&amp;quot;&quot;/&gt;&lt;property id=&quot;20307&quot; value=&quot;496&quot;/&gt;&lt;/object&gt;&lt;object type=&quot;3&quot; unique_id=&quot;16331&quot;&gt;&lt;property id=&quot;20148&quot; value=&quot;5&quot;/&gt;&lt;property id=&quot;20300&quot; value=&quot;Slide 23 - &amp;quot;Internet Re-chartering&amp;quot;&quot;/&gt;&lt;property id=&quot;20307&quot; value=&quot;497&quot;/&gt;&lt;/object&gt;&lt;object type=&quot;3&quot; unique_id=&quot;16332&quot;&gt;&lt;property id=&quot;20148&quot; value=&quot;5&quot;/&gt;&lt;property id=&quot;20300&quot; value=&quot;Slide 24 - &amp;quot;Internet Re-chartering&amp;quot;&quot;/&gt;&lt;property id=&quot;20307&quot; value=&quot;498&quot;/&gt;&lt;/object&gt;&lt;object type=&quot;3&quot; unique_id=&quot;16333&quot;&gt;&lt;property id=&quot;20148&quot; value=&quot;5&quot;/&gt;&lt;property id=&quot;20300&quot; value=&quot;Slide 25 - &amp;quot;Internet Re-chartering&amp;quot;&quot;/&gt;&lt;property id=&quot;20307&quot; value=&quot;499&quot;/&gt;&lt;/object&gt;&lt;object type=&quot;3&quot; unique_id=&quot;16334&quot;&gt;&lt;property id=&quot;20148&quot; value=&quot;5&quot;/&gt;&lt;property id=&quot;20300&quot; value=&quot;Slide 26 - &amp;quot;Availability&amp;quot;&quot;/&gt;&lt;property id=&quot;20307&quot; value=&quot;500&quot;/&gt;&lt;/object&gt;&lt;object type=&quot;3&quot; unique_id=&quot;16335&quot;&gt;&lt;property id=&quot;20148&quot; value=&quot;5&quot;/&gt;&lt;property id=&quot;20300&quot; value=&quot;Slide 27&quot;/&gt;&lt;property id=&quot;20307&quot; value=&quot;501&quot;/&gt;&lt;/object&gt;&lt;object type=&quot;3&quot; unique_id=&quot;16336&quot;&gt;&lt;property id=&quot;20148&quot; value=&quot;5&quot;/&gt;&lt;property id=&quot;20300&quot; value=&quot;Slide 28 - &amp;quot;Missing required positions&amp;quot;&quot;/&gt;&lt;property id=&quot;20307&quot; value=&quot;502&quot;/&gt;&lt;/object&gt;&lt;object type=&quot;3&quot; unique_id=&quot;16337&quot;&gt;&lt;property id=&quot;20148&quot; value=&quot;5&quot;/&gt;&lt;property id=&quot;20300&quot; value=&quot;Slide 29 - &amp;quot;Charter &amp;amp; apps not signed&amp;quot;&quot;/&gt;&lt;property id=&quot;20307&quot; value=&quot;503&quot;/&gt;&lt;/object&gt;&lt;object type=&quot;3&quot; unique_id=&quot;16338&quot;&gt;&lt;property id=&quot;20148&quot; value=&quot;5&quot;/&gt;&lt;property id=&quot;20300&quot; value=&quot;Slide 30 - &amp;quot;No Apps for New Youth/Adults&amp;quot;&quot;/&gt;&lt;property id=&quot;20307&quot; value=&quot;504&quot;/&gt;&lt;/object&gt;&lt;object type=&quot;3&quot; unique_id=&quot;16339&quot;&gt;&lt;property id=&quot;20148&quot; value=&quot;5&quot;/&gt;&lt;property id=&quot;20300&quot; value=&quot;Slide 31 - &amp;quot;Adults Not Providing SS#&amp;quot;&quot;/&gt;&lt;property id=&quot;20307&quot; value=&quot;505&quot;/&gt;&lt;/object&gt;&lt;object type=&quot;3&quot; unique_id=&quot;16340&quot;&gt;&lt;property id=&quot;20148&quot; value=&quot;5&quot;/&gt;&lt;property id=&quot;20300&quot; value=&quot;Slide 32 - &amp;quot;Too Many Multiple Positions&amp;quot;&quot;/&gt;&lt;property id=&quot;20307&quot; value=&quot;506&quot;/&gt;&lt;/object&gt;&lt;object type=&quot;3&quot; unique_id=&quot;16341&quot;&gt;&lt;property id=&quot;20148&quot; value=&quot;5&quot;/&gt;&lt;property id=&quot;20300&quot; value=&quot;Slide 33 - &amp;quot;People Multiple Out of Program&amp;quot;&quot;/&gt;&lt;property id=&quot;20307&quot; value=&quot;507&quot;/&gt;&lt;/object&gt;&lt;object type=&quot;3&quot; unique_id=&quot;16342&quot;&gt;&lt;property id=&quot;20148&quot; value=&quot;5&quot;/&gt;&lt;property id=&quot;20300&quot; value=&quot;Slide 34 - &amp;quot;Information Input&amp;quot;&quot;/&gt;&lt;property id=&quot;20307&quot; value=&quot;508&quot;/&gt;&lt;/object&gt;&lt;object type=&quot;3&quot; unique_id=&quot;16343&quot;&gt;&lt;property id=&quot;20148&quot; value=&quot;5&quot;/&gt;&lt;property id=&quot;20300&quot; value=&quot;Slide 35 - &amp;quot;Information Input&amp;quot;&quot;/&gt;&lt;property id=&quot;20307&quot; value=&quot;509&quot;/&gt;&lt;/object&gt;&lt;object type=&quot;3&quot; unique_id=&quot;16344&quot;&gt;&lt;property id=&quot;20148&quot; value=&quot;5&quot;/&gt;&lt;property id=&quot;20300&quot; value=&quot;Slide 36 - &amp;quot;No Follow-up with Drops&amp;quot;&quot;/&gt;&lt;property id=&quot;20307&quot; value=&quot;510&quot;/&gt;&lt;/object&gt;&lt;object type=&quot;3&quot; unique_id=&quot;16345&quot;&gt;&lt;property id=&quot;20148&quot; value=&quot;5&quot;/&gt;&lt;property id=&quot;20300&quot; value=&quot;Slide 37&quot;/&gt;&lt;property id=&quot;20307&quot; value=&quot;511&quot;/&gt;&lt;/object&gt;&lt;object type=&quot;3&quot; unique_id=&quot;16346&quot;&gt;&lt;property id=&quot;20148&quot; value=&quot;5&quot;/&gt;&lt;property id=&quot;20300&quot; value=&quot;Slide 38 - &amp;quot;Check New Member Status&amp;quot;&quot;/&gt;&lt;property id=&quot;20307&quot; value=&quot;512&quot;/&gt;&lt;/object&gt;&lt;object type=&quot;3&quot; unique_id=&quot;16347&quot;&gt;&lt;property id=&quot;20148&quot; value=&quot;5&quot;/&gt;&lt;property id=&quot;20300&quot; value=&quot;Slide 40 - &amp;quot;Stage Status&amp;quot;&quot;/&gt;&lt;property id=&quot;20307&quot; value=&quot;513&quot;/&gt;&lt;/object&gt;&lt;object type=&quot;3&quot; unique_id=&quot;16348&quot;&gt;&lt;property id=&quot;20148&quot; value=&quot;5&quot;/&gt;&lt;property id=&quot;20300&quot; value=&quot;Slide 41 - &amp;quot;Use Your “Tools”&amp;quot;&quot;/&gt;&lt;property id=&quot;20307&quot; value=&quot;514&quot;/&gt;&lt;/object&gt;&lt;object type=&quot;3&quot; unique_id=&quot;16349&quot;&gt;&lt;property id=&quot;20148&quot; value=&quot;5&quot;/&gt;&lt;property id=&quot;20300&quot; value=&quot;Slide 42 - &amp;quot;LHC - Free Advancement&amp;quot;&quot;/&gt;&lt;property id=&quot;20307&quot; value=&quot;515&quot;/&gt;&lt;/object&gt;&lt;object type=&quot;3&quot; unique_id=&quot;16350&quot;&gt;&lt;property id=&quot;20148&quot; value=&quot;5&quot;/&gt;&lt;property id=&quot;20300&quot; value=&quot;Slide 43 - &amp;quot;Incentive?&amp;quot;&quot;/&gt;&lt;property id=&quot;20307&quot; value=&quot;516&quot;/&gt;&lt;/object&gt;&lt;object type=&quot;3&quot; unique_id=&quot;16351&quot;&gt;&lt;property id=&quot;20148&quot; value=&quot;5&quot;/&gt;&lt;property id=&quot;20300&quot; value=&quot;Slide 44 - &amp;quot;Fees – NOTE CHANGE!&amp;quot;&quot;/&gt;&lt;property id=&quot;20307&quot; value=&quot;517&quot;/&gt;&lt;/object&gt;&lt;object type=&quot;3&quot; unique_id=&quot;16352&quot;&gt;&lt;property id=&quot;20148&quot; value=&quot;5&quot;/&gt;&lt;property id=&quot;20300&quot; value=&quot;Slide 45 - &amp;quot;Fees&amp;quot;&quot;/&gt;&lt;property id=&quot;20307&quot; value=&quot;518&quot;/&gt;&lt;/object&gt;&lt;object type=&quot;3&quot; unique_id=&quot;16353&quot;&gt;&lt;property id=&quot;20148&quot; value=&quot;5&quot;/&gt;&lt;property id=&quot;20300&quot; value=&quot;Slide 46 - &amp;quot;Journey to Excellence&amp;quot;&quot;/&gt;&lt;property id=&quot;20307&quot; value=&quot;519&quot;/&gt;&lt;/object&gt;&lt;object type=&quot;3&quot; unique_id=&quot;16354&quot;&gt;&lt;property id=&quot;20148&quot; value=&quot;5&quot;/&gt;&lt;property id=&quot;20300&quot; value=&quot;Slide 47 - &amp;quot;Youth Protection Begins with “YOU”&amp;quot;&quot;/&gt;&lt;property id=&quot;20307&quot; value=&quot;520&quot;/&gt;&lt;/object&gt;&lt;object type=&quot;3&quot; unique_id=&quot;16355&quot;&gt;&lt;property id=&quot;20148&quot; value=&quot;5&quot;/&gt;&lt;property id=&quot;20300&quot; value=&quot;Slide 48 - &amp;quot;Update E-mails in System&amp;quot;&quot;/&gt;&lt;property id=&quot;20307&quot; value=&quot;521&quot;/&gt;&lt;/object&gt;&lt;object type=&quot;3&quot; unique_id=&quot;16356&quot;&gt;&lt;property id=&quot;20148&quot; value=&quot;5&quot;/&gt;&lt;property id=&quot;20300&quot; value=&quot;Slide 49 - &amp;quot;The Best “Tool”&amp;quot;&quot;/&gt;&lt;property id=&quot;20307&quot; value=&quot;522&quot;/&gt;&lt;/object&gt;&lt;object type=&quot;3&quot; unique_id=&quot;16357&quot;&gt;&lt;property id=&quot;20148&quot; value=&quot;5&quot;/&gt;&lt;property id=&quot;20300&quot; value=&quot;Slide 50 - &amp;quot;Consider a Turn-in Event&amp;quot;&quot;/&gt;&lt;property id=&quot;20307&quot; value=&quot;523&quot;/&gt;&lt;/object&gt;&lt;object type=&quot;3&quot; unique_id=&quot;16358&quot;&gt;&lt;property id=&quot;20148&quot; value=&quot;5&quot;/&gt;&lt;property id=&quot;20300&quot; value=&quot;Slide 52 - &amp;quot;2 Principles to Ensure Success&amp;quot;&quot;/&gt;&lt;property id=&quot;20307&quot; value=&quot;524&quot;/&gt;&lt;/object&gt;&lt;object type=&quot;3&quot; unique_id=&quot;16359&quot;&gt;&lt;property id=&quot;20148&quot; value=&quot;5&quot;/&gt;&lt;property id=&quot;20300&quot; value=&quot;Slide 53&quot;/&gt;&lt;property id=&quot;20307&quot; value=&quot;525&quot;/&gt;&lt;/object&gt;&lt;object type=&quot;3&quot; unique_id=&quot;16693&quot;&gt;&lt;property id=&quot;20148&quot; value=&quot;5&quot;/&gt;&lt;property id=&quot;20300&quot; value=&quot;Slide 4&quot;/&gt;&lt;property id=&quot;20307&quot; value=&quot;526&quot;/&gt;&lt;/object&gt;&lt;object type=&quot;3&quot; unique_id=&quot;16694&quot;&gt;&lt;property id=&quot;20148&quot; value=&quot;5&quot;/&gt;&lt;property id=&quot;20300&quot; value=&quot;Slide 39 - &amp;quot;Communicate&amp;quot;&quot;/&gt;&lt;property id=&quot;20307&quot; value=&quot;528&quot;/&gt;&lt;/object&gt;&lt;object type=&quot;3&quot; unique_id=&quot;16695&quot;&gt;&lt;property id=&quot;20148&quot; value=&quot;5&quot;/&gt;&lt;property id=&quot;20300&quot; value=&quot;Slide 51 - &amp;quot;Council Turn-in Event&amp;quot;&quot;/&gt;&lt;property id=&quot;20307&quot; value=&quot;527&quot;/&gt;&lt;/object&gt;&lt;/object&gt;&lt;object type=&quot;4&quot; unique_id=&quot;10122&quot;&gt;&lt;/object&gt;&lt;object type=&quot;10&quot; unique_id=&quot;10185&quot;&gt;&lt;object type=&quot;11&quot; unique_id=&quot;10186&quot;&gt;&lt;/object&gt;&lt;/object&gt;&lt;/object&gt;&lt;/database&gt;"/>
  <p:tag name="SECTOMILLISECCONVERTED" val="1"/>
</p:tagLst>
</file>

<file path=ppt/theme/_rels/theme5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4_Concourse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7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5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5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5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4_Concourse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7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8.xml><?xml version="1.0" encoding="utf-8"?>
<a:theme xmlns:a="http://schemas.openxmlformats.org/drawingml/2006/main" name="6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6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6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78_Concourse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7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Human">
    <a:dk1>
      <a:sysClr val="windowText" lastClr="000000"/>
    </a:dk1>
    <a:lt1>
      <a:sysClr val="window" lastClr="FFFFFF"/>
    </a:lt1>
    <a:dk2>
      <a:srgbClr val="795339"/>
    </a:dk2>
    <a:lt2>
      <a:srgbClr val="F7EEDD"/>
    </a:lt2>
    <a:accent1>
      <a:srgbClr val="AD2E27"/>
    </a:accent1>
    <a:accent2>
      <a:srgbClr val="3F3D66"/>
    </a:accent2>
    <a:accent3>
      <a:srgbClr val="17517A"/>
    </a:accent3>
    <a:accent4>
      <a:srgbClr val="877E48"/>
    </a:accent4>
    <a:accent5>
      <a:srgbClr val="AF8B1E"/>
    </a:accent5>
    <a:accent6>
      <a:srgbClr val="A35E21"/>
    </a:accent6>
    <a:hlink>
      <a:srgbClr val="9B7300"/>
    </a:hlink>
    <a:folHlink>
      <a:srgbClr val="D6A73B"/>
    </a:folHlink>
  </a:clrScheme>
</a:themeOverride>
</file>

<file path=ppt/theme/themeOverride2.xml><?xml version="1.0" encoding="utf-8"?>
<a:themeOverride xmlns:a="http://schemas.openxmlformats.org/drawingml/2006/main">
  <a:clrScheme name="Human">
    <a:dk1>
      <a:sysClr val="windowText" lastClr="000000"/>
    </a:dk1>
    <a:lt1>
      <a:sysClr val="window" lastClr="FFFFFF"/>
    </a:lt1>
    <a:dk2>
      <a:srgbClr val="795339"/>
    </a:dk2>
    <a:lt2>
      <a:srgbClr val="F7EEDD"/>
    </a:lt2>
    <a:accent1>
      <a:srgbClr val="AD2E27"/>
    </a:accent1>
    <a:accent2>
      <a:srgbClr val="3F3D66"/>
    </a:accent2>
    <a:accent3>
      <a:srgbClr val="17517A"/>
    </a:accent3>
    <a:accent4>
      <a:srgbClr val="877E48"/>
    </a:accent4>
    <a:accent5>
      <a:srgbClr val="AF8B1E"/>
    </a:accent5>
    <a:accent6>
      <a:srgbClr val="A35E21"/>
    </a:accent6>
    <a:hlink>
      <a:srgbClr val="9B7300"/>
    </a:hlink>
    <a:folHlink>
      <a:srgbClr val="D6A73B"/>
    </a:folHlink>
  </a:clrScheme>
</a:themeOverride>
</file>

<file path=ppt/theme/themeOverride3.xml><?xml version="1.0" encoding="utf-8"?>
<a:themeOverride xmlns:a="http://schemas.openxmlformats.org/drawingml/2006/main">
  <a:clrScheme name="Human">
    <a:dk1>
      <a:sysClr val="windowText" lastClr="000000"/>
    </a:dk1>
    <a:lt1>
      <a:sysClr val="window" lastClr="FFFFFF"/>
    </a:lt1>
    <a:dk2>
      <a:srgbClr val="795339"/>
    </a:dk2>
    <a:lt2>
      <a:srgbClr val="F7EEDD"/>
    </a:lt2>
    <a:accent1>
      <a:srgbClr val="AD2E27"/>
    </a:accent1>
    <a:accent2>
      <a:srgbClr val="3F3D66"/>
    </a:accent2>
    <a:accent3>
      <a:srgbClr val="17517A"/>
    </a:accent3>
    <a:accent4>
      <a:srgbClr val="877E48"/>
    </a:accent4>
    <a:accent5>
      <a:srgbClr val="AF8B1E"/>
    </a:accent5>
    <a:accent6>
      <a:srgbClr val="A35E21"/>
    </a:accent6>
    <a:hlink>
      <a:srgbClr val="9B7300"/>
    </a:hlink>
    <a:folHlink>
      <a:srgbClr val="D6A73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2719</TotalTime>
  <Words>1486</Words>
  <Application>Microsoft Office PowerPoint</Application>
  <PresentationFormat>On-screen Show (4:3)</PresentationFormat>
  <Paragraphs>243</Paragraphs>
  <Slides>46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81</vt:i4>
      </vt:variant>
      <vt:variant>
        <vt:lpstr>Slide Titles</vt:lpstr>
      </vt:variant>
      <vt:variant>
        <vt:i4>46</vt:i4>
      </vt:variant>
    </vt:vector>
  </HeadingPairs>
  <TitlesOfParts>
    <vt:vector size="127" baseType="lpstr">
      <vt:lpstr>Concourse</vt:lpstr>
      <vt:lpstr>4_Office Theme</vt:lpstr>
      <vt:lpstr>2_Office Theme</vt:lpstr>
      <vt:lpstr>1_Concourse</vt:lpstr>
      <vt:lpstr>2_Concourse</vt:lpstr>
      <vt:lpstr>3_Concourse</vt:lpstr>
      <vt:lpstr>4_Concourse</vt:lpstr>
      <vt:lpstr>5_Concourse</vt:lpstr>
      <vt:lpstr>6_Concourse</vt:lpstr>
      <vt:lpstr>8_Concourse</vt:lpstr>
      <vt:lpstr>9_Concourse</vt:lpstr>
      <vt:lpstr>10_Concourse</vt:lpstr>
      <vt:lpstr>11_Concourse</vt:lpstr>
      <vt:lpstr>12_Concourse</vt:lpstr>
      <vt:lpstr>13_Concourse</vt:lpstr>
      <vt:lpstr>14_Concourse</vt:lpstr>
      <vt:lpstr>15_Concourse</vt:lpstr>
      <vt:lpstr>16_Concourse</vt:lpstr>
      <vt:lpstr>17_Concourse</vt:lpstr>
      <vt:lpstr>18_Concourse</vt:lpstr>
      <vt:lpstr>19_Concourse</vt:lpstr>
      <vt:lpstr>20_Concourse</vt:lpstr>
      <vt:lpstr>7_Concourse</vt:lpstr>
      <vt:lpstr>22_Concourse</vt:lpstr>
      <vt:lpstr>23_Concourse</vt:lpstr>
      <vt:lpstr>24_Concourse</vt:lpstr>
      <vt:lpstr>25_Concourse</vt:lpstr>
      <vt:lpstr>26_Concourse</vt:lpstr>
      <vt:lpstr>27_Concourse</vt:lpstr>
      <vt:lpstr>28_Concourse</vt:lpstr>
      <vt:lpstr>29_Concourse</vt:lpstr>
      <vt:lpstr>30_Concourse</vt:lpstr>
      <vt:lpstr>31_Concourse</vt:lpstr>
      <vt:lpstr>32_Concourse</vt:lpstr>
      <vt:lpstr>33_Concourse</vt:lpstr>
      <vt:lpstr>34_Concourse</vt:lpstr>
      <vt:lpstr>35_Concourse</vt:lpstr>
      <vt:lpstr>36_Concourse</vt:lpstr>
      <vt:lpstr>37_Concourse</vt:lpstr>
      <vt:lpstr>21_Concourse</vt:lpstr>
      <vt:lpstr>38_Concourse</vt:lpstr>
      <vt:lpstr>39_Concourse</vt:lpstr>
      <vt:lpstr>40_Concourse</vt:lpstr>
      <vt:lpstr>41_Concourse</vt:lpstr>
      <vt:lpstr>42_Concourse</vt:lpstr>
      <vt:lpstr>43_Concourse</vt:lpstr>
      <vt:lpstr>44_Concourse</vt:lpstr>
      <vt:lpstr>45_Concourse</vt:lpstr>
      <vt:lpstr>46_Concourse</vt:lpstr>
      <vt:lpstr>47_Concourse</vt:lpstr>
      <vt:lpstr>48_Concourse</vt:lpstr>
      <vt:lpstr>49_Concourse</vt:lpstr>
      <vt:lpstr>50_Concourse</vt:lpstr>
      <vt:lpstr>51_Concourse</vt:lpstr>
      <vt:lpstr>52_Concourse</vt:lpstr>
      <vt:lpstr>53_Concourse</vt:lpstr>
      <vt:lpstr>54_Concourse</vt:lpstr>
      <vt:lpstr>55_Concourse</vt:lpstr>
      <vt:lpstr>56_Concourse</vt:lpstr>
      <vt:lpstr>57_Concourse</vt:lpstr>
      <vt:lpstr>58_Concourse</vt:lpstr>
      <vt:lpstr>59_Concourse</vt:lpstr>
      <vt:lpstr>60_Concourse</vt:lpstr>
      <vt:lpstr>61_Concourse</vt:lpstr>
      <vt:lpstr>62_Concourse</vt:lpstr>
      <vt:lpstr>63_Concourse</vt:lpstr>
      <vt:lpstr>64_Concourse</vt:lpstr>
      <vt:lpstr>65_Concourse</vt:lpstr>
      <vt:lpstr>66_Concourse</vt:lpstr>
      <vt:lpstr>67_Concourse</vt:lpstr>
      <vt:lpstr>68_Concourse</vt:lpstr>
      <vt:lpstr>69_Concourse</vt:lpstr>
      <vt:lpstr>70_Concourse</vt:lpstr>
      <vt:lpstr>71_Concourse</vt:lpstr>
      <vt:lpstr>72_Concourse</vt:lpstr>
      <vt:lpstr>73_Concourse</vt:lpstr>
      <vt:lpstr>74_Concourse</vt:lpstr>
      <vt:lpstr>75_Concourse</vt:lpstr>
      <vt:lpstr>76_Concourse</vt:lpstr>
      <vt:lpstr>77_Concourse</vt:lpstr>
      <vt:lpstr>78_Concourse</vt:lpstr>
      <vt:lpstr>PowerPoint Presentation</vt:lpstr>
      <vt:lpstr>The Commissioner Role</vt:lpstr>
      <vt:lpstr>What is a “Charter”</vt:lpstr>
      <vt:lpstr>Why Re-charter</vt:lpstr>
      <vt:lpstr>Why this Training?!  (again)</vt:lpstr>
      <vt:lpstr>Renewal Packet Contents</vt:lpstr>
      <vt:lpstr>Charter Renewal Time Line</vt:lpstr>
      <vt:lpstr>New This Year (2014)</vt:lpstr>
      <vt:lpstr>Process</vt:lpstr>
      <vt:lpstr>Process</vt:lpstr>
      <vt:lpstr>Process</vt:lpstr>
      <vt:lpstr>Process</vt:lpstr>
      <vt:lpstr>Internet Re-chartering</vt:lpstr>
      <vt:lpstr>Internet Re-chartering</vt:lpstr>
      <vt:lpstr>Internet Re-chartering</vt:lpstr>
      <vt:lpstr>Internet Re-chartering</vt:lpstr>
      <vt:lpstr>Internet Re-chartering</vt:lpstr>
      <vt:lpstr>Availability</vt:lpstr>
      <vt:lpstr>PowerPoint Presentation</vt:lpstr>
      <vt:lpstr>Missing required positions</vt:lpstr>
      <vt:lpstr>Charter &amp; apps not signed</vt:lpstr>
      <vt:lpstr>No Apps for New Youth/Adults</vt:lpstr>
      <vt:lpstr>Adults Not Providing SS#</vt:lpstr>
      <vt:lpstr>Too Many Multiple Positions</vt:lpstr>
      <vt:lpstr>People Multiple Out of Program</vt:lpstr>
      <vt:lpstr>Information Input</vt:lpstr>
      <vt:lpstr>Information Input</vt:lpstr>
      <vt:lpstr>No Follow-up with Drops</vt:lpstr>
      <vt:lpstr>PowerPoint Presentation</vt:lpstr>
      <vt:lpstr>Check New Member Status</vt:lpstr>
      <vt:lpstr>Communicate</vt:lpstr>
      <vt:lpstr>Stage Status</vt:lpstr>
      <vt:lpstr>Use Your “Tools”</vt:lpstr>
      <vt:lpstr>LHC - Free Advancement</vt:lpstr>
      <vt:lpstr>Incentive?</vt:lpstr>
      <vt:lpstr>Fees – NOTE CHANGE!</vt:lpstr>
      <vt:lpstr>Fees</vt:lpstr>
      <vt:lpstr>Journey to Excellence</vt:lpstr>
      <vt:lpstr>Youth Protection Begins with “YOU”</vt:lpstr>
      <vt:lpstr>Update E-mails in System</vt:lpstr>
      <vt:lpstr>The Best “Tool”</vt:lpstr>
      <vt:lpstr>Consider a Turn-in Event</vt:lpstr>
      <vt:lpstr>Council Turn-in Event</vt:lpstr>
      <vt:lpstr>2 Principles to Ensure Success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EFFECTIVE COMMISSIONER SERVICE</dc:title>
  <dc:creator>tim</dc:creator>
  <cp:lastModifiedBy>Chuck Moyer</cp:lastModifiedBy>
  <cp:revision>349</cp:revision>
  <dcterms:created xsi:type="dcterms:W3CDTF">2009-05-09T14:19:45Z</dcterms:created>
  <dcterms:modified xsi:type="dcterms:W3CDTF">2014-09-15T19:17:29Z</dcterms:modified>
</cp:coreProperties>
</file>